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88" r:id="rId3"/>
    <p:sldId id="290" r:id="rId4"/>
    <p:sldId id="289" r:id="rId5"/>
    <p:sldId id="291" r:id="rId6"/>
    <p:sldId id="292" r:id="rId7"/>
    <p:sldId id="293" r:id="rId8"/>
    <p:sldId id="294" r:id="rId9"/>
    <p:sldId id="295" r:id="rId10"/>
    <p:sldId id="296" r:id="rId11"/>
    <p:sldId id="297" r:id="rId12"/>
    <p:sldId id="298" r:id="rId13"/>
    <p:sldId id="299" r:id="rId14"/>
    <p:sldId id="304" r:id="rId15"/>
    <p:sldId id="302" r:id="rId16"/>
    <p:sldId id="301" r:id="rId17"/>
    <p:sldId id="272" r:id="rId18"/>
    <p:sldId id="2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FE4"/>
    <a:srgbClr val="F6B190"/>
    <a:srgbClr val="BE6B82"/>
    <a:srgbClr val="6A5D79"/>
    <a:srgbClr val="F0727E"/>
    <a:srgbClr val="355E7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8" d="100"/>
          <a:sy n="88" d="100"/>
        </p:scale>
        <p:origin x="96" y="66"/>
      </p:cViewPr>
      <p:guideLst>
        <p:guide orient="horz" pos="2160"/>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F5FDC2-1868-4E62-8F90-F1C97412B289}"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8C3667AE-BDD9-4394-A685-CEE4A2B07598}">
      <dgm:prSet phldrT="[Text]" custT="1"/>
      <dgm:spPr/>
      <dgm:t>
        <a:bodyPr/>
        <a:lstStyle/>
        <a:p>
          <a:r>
            <a:rPr lang="en-US" sz="3600" dirty="0">
              <a:latin typeface="Roboto Medium" panose="02000000000000000000" pitchFamily="2" charset="0"/>
              <a:ea typeface="Roboto Medium" panose="02000000000000000000" pitchFamily="2" charset="0"/>
            </a:rPr>
            <a:t>Step 1</a:t>
          </a:r>
        </a:p>
      </dgm:t>
    </dgm:pt>
    <dgm:pt modelId="{50CD96AD-349E-46AA-916D-18347EEF0ABA}" type="parTrans" cxnId="{39615C4B-30F9-405D-BC0E-5BB4BB2CC864}">
      <dgm:prSet/>
      <dgm:spPr/>
      <dgm:t>
        <a:bodyPr/>
        <a:lstStyle/>
        <a:p>
          <a:endParaRPr lang="en-US" sz="3600"/>
        </a:p>
      </dgm:t>
    </dgm:pt>
    <dgm:pt modelId="{6953A337-A057-49D7-BC98-6DDCF3AFAEDE}" type="sibTrans" cxnId="{39615C4B-30F9-405D-BC0E-5BB4BB2CC864}">
      <dgm:prSet/>
      <dgm:spPr/>
      <dgm:t>
        <a:bodyPr/>
        <a:lstStyle/>
        <a:p>
          <a:endParaRPr lang="en-US" sz="3600"/>
        </a:p>
      </dgm:t>
    </dgm:pt>
    <dgm:pt modelId="{1637C3B8-7A67-4F38-B5F8-B77B5F72EED4}">
      <dgm:prSet phldrT="[Text]" custT="1"/>
      <dgm:spPr/>
      <dgm:t>
        <a:bodyPr/>
        <a:lstStyle/>
        <a:p>
          <a:r>
            <a:rPr lang="en-US" sz="3600" dirty="0">
              <a:latin typeface="Roboto Medium" panose="02000000000000000000" pitchFamily="2" charset="0"/>
              <a:ea typeface="Roboto Medium" panose="02000000000000000000" pitchFamily="2" charset="0"/>
            </a:rPr>
            <a:t>Step 2</a:t>
          </a:r>
        </a:p>
      </dgm:t>
    </dgm:pt>
    <dgm:pt modelId="{92634B9A-8AFB-42D7-89E2-D365521CA9EC}" type="parTrans" cxnId="{9A789F09-6B6B-4895-AD8E-6DF8167B4055}">
      <dgm:prSet/>
      <dgm:spPr/>
      <dgm:t>
        <a:bodyPr/>
        <a:lstStyle/>
        <a:p>
          <a:endParaRPr lang="en-US" sz="3600"/>
        </a:p>
      </dgm:t>
    </dgm:pt>
    <dgm:pt modelId="{2119B71E-024A-4A7D-8CA9-0571B1A04D45}" type="sibTrans" cxnId="{9A789F09-6B6B-4895-AD8E-6DF8167B4055}">
      <dgm:prSet/>
      <dgm:spPr/>
      <dgm:t>
        <a:bodyPr/>
        <a:lstStyle/>
        <a:p>
          <a:endParaRPr lang="en-US" sz="3600"/>
        </a:p>
      </dgm:t>
    </dgm:pt>
    <dgm:pt modelId="{CD5AA257-17AF-4768-96CB-429ED77FFE49}" type="pres">
      <dgm:prSet presAssocID="{ECF5FDC2-1868-4E62-8F90-F1C97412B289}" presName="compositeShape" presStyleCnt="0">
        <dgm:presLayoutVars>
          <dgm:chMax val="2"/>
          <dgm:dir/>
          <dgm:resizeHandles val="exact"/>
        </dgm:presLayoutVars>
      </dgm:prSet>
      <dgm:spPr/>
    </dgm:pt>
    <dgm:pt modelId="{A516AD0A-4599-444D-A110-A5C5255082D1}" type="pres">
      <dgm:prSet presAssocID="{ECF5FDC2-1868-4E62-8F90-F1C97412B289}" presName="ribbon" presStyleLbl="node1" presStyleIdx="0" presStyleCnt="1" custLinFactNeighborX="4540" custLinFactNeighborY="-8512"/>
      <dgm:spPr>
        <a:solidFill>
          <a:srgbClr val="355E7A"/>
        </a:solidFill>
      </dgm:spPr>
    </dgm:pt>
    <dgm:pt modelId="{BCBD9474-7D66-497B-BAC3-1D090D7C9104}" type="pres">
      <dgm:prSet presAssocID="{ECF5FDC2-1868-4E62-8F90-F1C97412B289}" presName="leftArrowText" presStyleLbl="node1" presStyleIdx="0" presStyleCnt="1">
        <dgm:presLayoutVars>
          <dgm:chMax val="0"/>
          <dgm:bulletEnabled val="1"/>
        </dgm:presLayoutVars>
      </dgm:prSet>
      <dgm:spPr/>
    </dgm:pt>
    <dgm:pt modelId="{9991C95C-DB53-4C05-96CA-0393FF5B5369}" type="pres">
      <dgm:prSet presAssocID="{ECF5FDC2-1868-4E62-8F90-F1C97412B289}" presName="rightArrowText" presStyleLbl="node1" presStyleIdx="0" presStyleCnt="1">
        <dgm:presLayoutVars>
          <dgm:chMax val="0"/>
          <dgm:bulletEnabled val="1"/>
        </dgm:presLayoutVars>
      </dgm:prSet>
      <dgm:spPr/>
    </dgm:pt>
  </dgm:ptLst>
  <dgm:cxnLst>
    <dgm:cxn modelId="{9A789F09-6B6B-4895-AD8E-6DF8167B4055}" srcId="{ECF5FDC2-1868-4E62-8F90-F1C97412B289}" destId="{1637C3B8-7A67-4F38-B5F8-B77B5F72EED4}" srcOrd="1" destOrd="0" parTransId="{92634B9A-8AFB-42D7-89E2-D365521CA9EC}" sibTransId="{2119B71E-024A-4A7D-8CA9-0571B1A04D45}"/>
    <dgm:cxn modelId="{76161F12-1F6E-483D-82BC-DC51298E880D}" type="presOf" srcId="{ECF5FDC2-1868-4E62-8F90-F1C97412B289}" destId="{CD5AA257-17AF-4768-96CB-429ED77FFE49}" srcOrd="0" destOrd="0" presId="urn:microsoft.com/office/officeart/2005/8/layout/arrow6"/>
    <dgm:cxn modelId="{E126F664-02D3-4119-8CE3-659F27E21C81}" type="presOf" srcId="{8C3667AE-BDD9-4394-A685-CEE4A2B07598}" destId="{BCBD9474-7D66-497B-BAC3-1D090D7C9104}" srcOrd="0" destOrd="0" presId="urn:microsoft.com/office/officeart/2005/8/layout/arrow6"/>
    <dgm:cxn modelId="{39615C4B-30F9-405D-BC0E-5BB4BB2CC864}" srcId="{ECF5FDC2-1868-4E62-8F90-F1C97412B289}" destId="{8C3667AE-BDD9-4394-A685-CEE4A2B07598}" srcOrd="0" destOrd="0" parTransId="{50CD96AD-349E-46AA-916D-18347EEF0ABA}" sibTransId="{6953A337-A057-49D7-BC98-6DDCF3AFAEDE}"/>
    <dgm:cxn modelId="{5E00F4BD-8D31-4723-9E55-C6AEF22EF77D}" type="presOf" srcId="{1637C3B8-7A67-4F38-B5F8-B77B5F72EED4}" destId="{9991C95C-DB53-4C05-96CA-0393FF5B5369}" srcOrd="0" destOrd="0" presId="urn:microsoft.com/office/officeart/2005/8/layout/arrow6"/>
    <dgm:cxn modelId="{1250634E-0474-4C76-87DF-D636738E4449}" type="presParOf" srcId="{CD5AA257-17AF-4768-96CB-429ED77FFE49}" destId="{A516AD0A-4599-444D-A110-A5C5255082D1}" srcOrd="0" destOrd="0" presId="urn:microsoft.com/office/officeart/2005/8/layout/arrow6"/>
    <dgm:cxn modelId="{EE239B21-A0C4-43A5-99F6-3ED802A087D7}" type="presParOf" srcId="{CD5AA257-17AF-4768-96CB-429ED77FFE49}" destId="{BCBD9474-7D66-497B-BAC3-1D090D7C9104}" srcOrd="1" destOrd="0" presId="urn:microsoft.com/office/officeart/2005/8/layout/arrow6"/>
    <dgm:cxn modelId="{A19A1D7F-EF5B-48CA-B339-CF2325534A98}" type="presParOf" srcId="{CD5AA257-17AF-4768-96CB-429ED77FFE49}" destId="{9991C95C-DB53-4C05-96CA-0393FF5B5369}"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F5FDC2-1868-4E62-8F90-F1C97412B289}" type="doc">
      <dgm:prSet loTypeId="urn:microsoft.com/office/officeart/2005/8/layout/arrow6" loCatId="process" qsTypeId="urn:microsoft.com/office/officeart/2005/8/quickstyle/simple1" qsCatId="simple" csTypeId="urn:microsoft.com/office/officeart/2005/8/colors/accent1_2" csCatId="accent1" phldr="1"/>
      <dgm:spPr/>
      <dgm:t>
        <a:bodyPr/>
        <a:lstStyle/>
        <a:p>
          <a:endParaRPr lang="en-US"/>
        </a:p>
      </dgm:t>
    </dgm:pt>
    <dgm:pt modelId="{8C3667AE-BDD9-4394-A685-CEE4A2B07598}">
      <dgm:prSet phldrT="[Text]" custT="1"/>
      <dgm:spPr/>
      <dgm:t>
        <a:bodyPr/>
        <a:lstStyle/>
        <a:p>
          <a:r>
            <a:rPr lang="en-US" sz="3600" dirty="0">
              <a:latin typeface="Roboto Medium" panose="02000000000000000000" pitchFamily="2" charset="0"/>
              <a:ea typeface="Roboto Medium" panose="02000000000000000000" pitchFamily="2" charset="0"/>
            </a:rPr>
            <a:t>Step 3</a:t>
          </a:r>
        </a:p>
      </dgm:t>
    </dgm:pt>
    <dgm:pt modelId="{50CD96AD-349E-46AA-916D-18347EEF0ABA}" type="parTrans" cxnId="{39615C4B-30F9-405D-BC0E-5BB4BB2CC864}">
      <dgm:prSet/>
      <dgm:spPr/>
      <dgm:t>
        <a:bodyPr/>
        <a:lstStyle/>
        <a:p>
          <a:endParaRPr lang="en-US" sz="3600"/>
        </a:p>
      </dgm:t>
    </dgm:pt>
    <dgm:pt modelId="{6953A337-A057-49D7-BC98-6DDCF3AFAEDE}" type="sibTrans" cxnId="{39615C4B-30F9-405D-BC0E-5BB4BB2CC864}">
      <dgm:prSet/>
      <dgm:spPr/>
      <dgm:t>
        <a:bodyPr/>
        <a:lstStyle/>
        <a:p>
          <a:endParaRPr lang="en-US" sz="3600"/>
        </a:p>
      </dgm:t>
    </dgm:pt>
    <dgm:pt modelId="{1637C3B8-7A67-4F38-B5F8-B77B5F72EED4}">
      <dgm:prSet phldrT="[Text]" custT="1"/>
      <dgm:spPr/>
      <dgm:t>
        <a:bodyPr/>
        <a:lstStyle/>
        <a:p>
          <a:r>
            <a:rPr lang="en-US" sz="3600" dirty="0">
              <a:latin typeface="Roboto Medium" panose="02000000000000000000" pitchFamily="2" charset="0"/>
              <a:ea typeface="Roboto Medium" panose="02000000000000000000" pitchFamily="2" charset="0"/>
            </a:rPr>
            <a:t>Step 4</a:t>
          </a:r>
        </a:p>
      </dgm:t>
    </dgm:pt>
    <dgm:pt modelId="{92634B9A-8AFB-42D7-89E2-D365521CA9EC}" type="parTrans" cxnId="{9A789F09-6B6B-4895-AD8E-6DF8167B4055}">
      <dgm:prSet/>
      <dgm:spPr/>
      <dgm:t>
        <a:bodyPr/>
        <a:lstStyle/>
        <a:p>
          <a:endParaRPr lang="en-US" sz="3600"/>
        </a:p>
      </dgm:t>
    </dgm:pt>
    <dgm:pt modelId="{2119B71E-024A-4A7D-8CA9-0571B1A04D45}" type="sibTrans" cxnId="{9A789F09-6B6B-4895-AD8E-6DF8167B4055}">
      <dgm:prSet/>
      <dgm:spPr/>
      <dgm:t>
        <a:bodyPr/>
        <a:lstStyle/>
        <a:p>
          <a:endParaRPr lang="en-US" sz="3600"/>
        </a:p>
      </dgm:t>
    </dgm:pt>
    <dgm:pt modelId="{CD5AA257-17AF-4768-96CB-429ED77FFE49}" type="pres">
      <dgm:prSet presAssocID="{ECF5FDC2-1868-4E62-8F90-F1C97412B289}" presName="compositeShape" presStyleCnt="0">
        <dgm:presLayoutVars>
          <dgm:chMax val="2"/>
          <dgm:dir/>
          <dgm:resizeHandles val="exact"/>
        </dgm:presLayoutVars>
      </dgm:prSet>
      <dgm:spPr/>
    </dgm:pt>
    <dgm:pt modelId="{A516AD0A-4599-444D-A110-A5C5255082D1}" type="pres">
      <dgm:prSet presAssocID="{ECF5FDC2-1868-4E62-8F90-F1C97412B289}" presName="ribbon" presStyleLbl="node1" presStyleIdx="0" presStyleCnt="1" custLinFactNeighborX="18612" custLinFactNeighborY="-6122"/>
      <dgm:spPr>
        <a:solidFill>
          <a:srgbClr val="6A5D79"/>
        </a:solidFill>
      </dgm:spPr>
    </dgm:pt>
    <dgm:pt modelId="{BCBD9474-7D66-497B-BAC3-1D090D7C9104}" type="pres">
      <dgm:prSet presAssocID="{ECF5FDC2-1868-4E62-8F90-F1C97412B289}" presName="leftArrowText" presStyleLbl="node1" presStyleIdx="0" presStyleCnt="1">
        <dgm:presLayoutVars>
          <dgm:chMax val="0"/>
          <dgm:bulletEnabled val="1"/>
        </dgm:presLayoutVars>
      </dgm:prSet>
      <dgm:spPr/>
    </dgm:pt>
    <dgm:pt modelId="{9991C95C-DB53-4C05-96CA-0393FF5B5369}" type="pres">
      <dgm:prSet presAssocID="{ECF5FDC2-1868-4E62-8F90-F1C97412B289}" presName="rightArrowText" presStyleLbl="node1" presStyleIdx="0" presStyleCnt="1">
        <dgm:presLayoutVars>
          <dgm:chMax val="0"/>
          <dgm:bulletEnabled val="1"/>
        </dgm:presLayoutVars>
      </dgm:prSet>
      <dgm:spPr/>
    </dgm:pt>
  </dgm:ptLst>
  <dgm:cxnLst>
    <dgm:cxn modelId="{9A789F09-6B6B-4895-AD8E-6DF8167B4055}" srcId="{ECF5FDC2-1868-4E62-8F90-F1C97412B289}" destId="{1637C3B8-7A67-4F38-B5F8-B77B5F72EED4}" srcOrd="1" destOrd="0" parTransId="{92634B9A-8AFB-42D7-89E2-D365521CA9EC}" sibTransId="{2119B71E-024A-4A7D-8CA9-0571B1A04D45}"/>
    <dgm:cxn modelId="{76161F12-1F6E-483D-82BC-DC51298E880D}" type="presOf" srcId="{ECF5FDC2-1868-4E62-8F90-F1C97412B289}" destId="{CD5AA257-17AF-4768-96CB-429ED77FFE49}" srcOrd="0" destOrd="0" presId="urn:microsoft.com/office/officeart/2005/8/layout/arrow6"/>
    <dgm:cxn modelId="{E126F664-02D3-4119-8CE3-659F27E21C81}" type="presOf" srcId="{8C3667AE-BDD9-4394-A685-CEE4A2B07598}" destId="{BCBD9474-7D66-497B-BAC3-1D090D7C9104}" srcOrd="0" destOrd="0" presId="urn:microsoft.com/office/officeart/2005/8/layout/arrow6"/>
    <dgm:cxn modelId="{39615C4B-30F9-405D-BC0E-5BB4BB2CC864}" srcId="{ECF5FDC2-1868-4E62-8F90-F1C97412B289}" destId="{8C3667AE-BDD9-4394-A685-CEE4A2B07598}" srcOrd="0" destOrd="0" parTransId="{50CD96AD-349E-46AA-916D-18347EEF0ABA}" sibTransId="{6953A337-A057-49D7-BC98-6DDCF3AFAEDE}"/>
    <dgm:cxn modelId="{5E00F4BD-8D31-4723-9E55-C6AEF22EF77D}" type="presOf" srcId="{1637C3B8-7A67-4F38-B5F8-B77B5F72EED4}" destId="{9991C95C-DB53-4C05-96CA-0393FF5B5369}" srcOrd="0" destOrd="0" presId="urn:microsoft.com/office/officeart/2005/8/layout/arrow6"/>
    <dgm:cxn modelId="{1250634E-0474-4C76-87DF-D636738E4449}" type="presParOf" srcId="{CD5AA257-17AF-4768-96CB-429ED77FFE49}" destId="{A516AD0A-4599-444D-A110-A5C5255082D1}" srcOrd="0" destOrd="0" presId="urn:microsoft.com/office/officeart/2005/8/layout/arrow6"/>
    <dgm:cxn modelId="{EE239B21-A0C4-43A5-99F6-3ED802A087D7}" type="presParOf" srcId="{CD5AA257-17AF-4768-96CB-429ED77FFE49}" destId="{BCBD9474-7D66-497B-BAC3-1D090D7C9104}" srcOrd="1" destOrd="0" presId="urn:microsoft.com/office/officeart/2005/8/layout/arrow6"/>
    <dgm:cxn modelId="{A19A1D7F-EF5B-48CA-B339-CF2325534A98}" type="presParOf" srcId="{CD5AA257-17AF-4768-96CB-429ED77FFE49}" destId="{9991C95C-DB53-4C05-96CA-0393FF5B5369}" srcOrd="2" destOrd="0" presId="urn:microsoft.com/office/officeart/2005/8/layout/arrow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6AD0A-4599-444D-A110-A5C5255082D1}">
      <dsp:nvSpPr>
        <dsp:cNvPr id="0" name=""/>
        <dsp:cNvSpPr/>
      </dsp:nvSpPr>
      <dsp:spPr>
        <a:xfrm>
          <a:off x="0" y="394084"/>
          <a:ext cx="4577773" cy="1831109"/>
        </a:xfrm>
        <a:prstGeom prst="leftRightRibbon">
          <a:avLst/>
        </a:prstGeom>
        <a:solidFill>
          <a:srgbClr val="355E7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D9474-7D66-497B-BAC3-1D090D7C9104}">
      <dsp:nvSpPr>
        <dsp:cNvPr id="0" name=""/>
        <dsp:cNvSpPr/>
      </dsp:nvSpPr>
      <dsp:spPr>
        <a:xfrm>
          <a:off x="549332" y="870392"/>
          <a:ext cx="1510665" cy="8972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Roboto Medium" panose="02000000000000000000" pitchFamily="2" charset="0"/>
              <a:ea typeface="Roboto Medium" panose="02000000000000000000" pitchFamily="2" charset="0"/>
            </a:rPr>
            <a:t>Step 1</a:t>
          </a:r>
        </a:p>
      </dsp:txBody>
      <dsp:txXfrm>
        <a:off x="549332" y="870392"/>
        <a:ext cx="1510665" cy="897243"/>
      </dsp:txXfrm>
    </dsp:sp>
    <dsp:sp modelId="{9991C95C-DB53-4C05-96CA-0393FF5B5369}">
      <dsp:nvSpPr>
        <dsp:cNvPr id="0" name=""/>
        <dsp:cNvSpPr/>
      </dsp:nvSpPr>
      <dsp:spPr>
        <a:xfrm>
          <a:off x="2288886" y="1163369"/>
          <a:ext cx="1785331" cy="8972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Roboto Medium" panose="02000000000000000000" pitchFamily="2" charset="0"/>
              <a:ea typeface="Roboto Medium" panose="02000000000000000000" pitchFamily="2" charset="0"/>
            </a:rPr>
            <a:t>Step 2</a:t>
          </a:r>
        </a:p>
      </dsp:txBody>
      <dsp:txXfrm>
        <a:off x="2288886" y="1163369"/>
        <a:ext cx="1785331" cy="897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6AD0A-4599-444D-A110-A5C5255082D1}">
      <dsp:nvSpPr>
        <dsp:cNvPr id="0" name=""/>
        <dsp:cNvSpPr/>
      </dsp:nvSpPr>
      <dsp:spPr>
        <a:xfrm>
          <a:off x="0" y="437847"/>
          <a:ext cx="4577773" cy="1831109"/>
        </a:xfrm>
        <a:prstGeom prst="leftRightRibbon">
          <a:avLst/>
        </a:prstGeom>
        <a:solidFill>
          <a:srgbClr val="6A5D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D9474-7D66-497B-BAC3-1D090D7C9104}">
      <dsp:nvSpPr>
        <dsp:cNvPr id="0" name=""/>
        <dsp:cNvSpPr/>
      </dsp:nvSpPr>
      <dsp:spPr>
        <a:xfrm>
          <a:off x="549332" y="870392"/>
          <a:ext cx="1510665" cy="8972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Roboto Medium" panose="02000000000000000000" pitchFamily="2" charset="0"/>
              <a:ea typeface="Roboto Medium" panose="02000000000000000000" pitchFamily="2" charset="0"/>
            </a:rPr>
            <a:t>Step 3</a:t>
          </a:r>
        </a:p>
      </dsp:txBody>
      <dsp:txXfrm>
        <a:off x="549332" y="870392"/>
        <a:ext cx="1510665" cy="897243"/>
      </dsp:txXfrm>
    </dsp:sp>
    <dsp:sp modelId="{9991C95C-DB53-4C05-96CA-0393FF5B5369}">
      <dsp:nvSpPr>
        <dsp:cNvPr id="0" name=""/>
        <dsp:cNvSpPr/>
      </dsp:nvSpPr>
      <dsp:spPr>
        <a:xfrm>
          <a:off x="2288886" y="1163369"/>
          <a:ext cx="1785331" cy="8972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Roboto Medium" panose="02000000000000000000" pitchFamily="2" charset="0"/>
              <a:ea typeface="Roboto Medium" panose="02000000000000000000" pitchFamily="2" charset="0"/>
            </a:rPr>
            <a:t>Step 4</a:t>
          </a:r>
        </a:p>
      </dsp:txBody>
      <dsp:txXfrm>
        <a:off x="2288886" y="1163369"/>
        <a:ext cx="1785331" cy="897243"/>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F1FE-B915-468C-BA6A-1A0781F17F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EFA16E-C544-4832-9B0A-E9F4A325B9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78AD94-5562-4C08-A0EF-8F7A5CC484C9}"/>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65E5A21A-31EA-4247-940E-B4BFA8AC3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B4A73-1BB9-4C2F-92CA-036D29F74431}"/>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681361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5" name="Picture Placeholder 14">
            <a:extLst>
              <a:ext uri="{FF2B5EF4-FFF2-40B4-BE49-F238E27FC236}">
                <a16:creationId xmlns:a16="http://schemas.microsoft.com/office/drawing/2014/main" id="{D14EB5DC-04E1-4C8E-98B1-780666F70AE1}"/>
              </a:ext>
            </a:extLst>
          </p:cNvPr>
          <p:cNvSpPr>
            <a:spLocks noGrp="1"/>
          </p:cNvSpPr>
          <p:nvPr>
            <p:ph type="pic" sz="quarter" idx="13"/>
          </p:nvPr>
        </p:nvSpPr>
        <p:spPr>
          <a:xfrm>
            <a:off x="338796" y="1116855"/>
            <a:ext cx="4108379" cy="3998278"/>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647653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0879611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8" name="Picture Placeholder 7">
            <a:extLst>
              <a:ext uri="{FF2B5EF4-FFF2-40B4-BE49-F238E27FC236}">
                <a16:creationId xmlns:a16="http://schemas.microsoft.com/office/drawing/2014/main" id="{3A3ED3E0-7834-4CB8-8026-E9136211099B}"/>
              </a:ext>
            </a:extLst>
          </p:cNvPr>
          <p:cNvSpPr>
            <a:spLocks noGrp="1"/>
          </p:cNvSpPr>
          <p:nvPr>
            <p:ph type="pic" sz="quarter" idx="13"/>
          </p:nvPr>
        </p:nvSpPr>
        <p:spPr>
          <a:xfrm>
            <a:off x="1371600" y="1395413"/>
            <a:ext cx="4572000" cy="2816225"/>
          </a:xfrm>
        </p:spPr>
        <p:txBody>
          <a:bodyPr/>
          <a:lstStyle/>
          <a:p>
            <a:endParaRPr lang="en-US"/>
          </a:p>
        </p:txBody>
      </p:sp>
    </p:spTree>
    <p:extLst>
      <p:ext uri="{BB962C8B-B14F-4D97-AF65-F5344CB8AC3E}">
        <p14:creationId xmlns:p14="http://schemas.microsoft.com/office/powerpoint/2010/main" val="4101943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B5B62D56-4E3F-4BBE-9C37-17EF33A00685}"/>
              </a:ext>
            </a:extLst>
          </p:cNvPr>
          <p:cNvSpPr>
            <a:spLocks noGrp="1"/>
          </p:cNvSpPr>
          <p:nvPr>
            <p:ph type="pic" sz="quarter" idx="13"/>
          </p:nvPr>
        </p:nvSpPr>
        <p:spPr>
          <a:xfrm>
            <a:off x="3409950" y="1638300"/>
            <a:ext cx="2667000" cy="3657600"/>
          </a:xfrm>
        </p:spPr>
        <p:txBody>
          <a:bodyPr/>
          <a:lstStyle/>
          <a:p>
            <a:endParaRPr lang="en-US"/>
          </a:p>
        </p:txBody>
      </p:sp>
      <p:sp>
        <p:nvSpPr>
          <p:cNvPr id="8" name="Picture Placeholder 6">
            <a:extLst>
              <a:ext uri="{FF2B5EF4-FFF2-40B4-BE49-F238E27FC236}">
                <a16:creationId xmlns:a16="http://schemas.microsoft.com/office/drawing/2014/main" id="{A6294599-D43F-499C-99C8-8AC964A557D0}"/>
              </a:ext>
            </a:extLst>
          </p:cNvPr>
          <p:cNvSpPr>
            <a:spLocks noGrp="1"/>
          </p:cNvSpPr>
          <p:nvPr>
            <p:ph type="pic" sz="quarter" idx="14"/>
          </p:nvPr>
        </p:nvSpPr>
        <p:spPr>
          <a:xfrm>
            <a:off x="742950" y="1638300"/>
            <a:ext cx="2667000" cy="3657600"/>
          </a:xfrm>
        </p:spPr>
        <p:txBody>
          <a:bodyPr/>
          <a:lstStyle/>
          <a:p>
            <a:endParaRPr lang="en-US"/>
          </a:p>
        </p:txBody>
      </p:sp>
      <p:sp>
        <p:nvSpPr>
          <p:cNvPr id="9" name="Picture Placeholder 6">
            <a:extLst>
              <a:ext uri="{FF2B5EF4-FFF2-40B4-BE49-F238E27FC236}">
                <a16:creationId xmlns:a16="http://schemas.microsoft.com/office/drawing/2014/main" id="{47D65DFA-DFC8-4A8D-B7A3-188DBCC512D5}"/>
              </a:ext>
            </a:extLst>
          </p:cNvPr>
          <p:cNvSpPr>
            <a:spLocks noGrp="1"/>
          </p:cNvSpPr>
          <p:nvPr>
            <p:ph type="pic" sz="quarter" idx="15"/>
          </p:nvPr>
        </p:nvSpPr>
        <p:spPr>
          <a:xfrm>
            <a:off x="8743950" y="1638300"/>
            <a:ext cx="2667000" cy="3657600"/>
          </a:xfrm>
        </p:spPr>
        <p:txBody>
          <a:bodyPr/>
          <a:lstStyle/>
          <a:p>
            <a:endParaRPr lang="en-US"/>
          </a:p>
        </p:txBody>
      </p:sp>
      <p:sp>
        <p:nvSpPr>
          <p:cNvPr id="10" name="Picture Placeholder 6">
            <a:extLst>
              <a:ext uri="{FF2B5EF4-FFF2-40B4-BE49-F238E27FC236}">
                <a16:creationId xmlns:a16="http://schemas.microsoft.com/office/drawing/2014/main" id="{F0E7D06B-4D75-46E5-9C15-B76B4EC2208A}"/>
              </a:ext>
            </a:extLst>
          </p:cNvPr>
          <p:cNvSpPr>
            <a:spLocks noGrp="1"/>
          </p:cNvSpPr>
          <p:nvPr>
            <p:ph type="pic" sz="quarter" idx="16"/>
          </p:nvPr>
        </p:nvSpPr>
        <p:spPr>
          <a:xfrm>
            <a:off x="6076950" y="1638300"/>
            <a:ext cx="2667000" cy="3657600"/>
          </a:xfrm>
        </p:spPr>
        <p:txBody>
          <a:bodyPr/>
          <a:lstStyle/>
          <a:p>
            <a:endParaRPr lang="en-US"/>
          </a:p>
        </p:txBody>
      </p:sp>
    </p:spTree>
    <p:extLst>
      <p:ext uri="{BB962C8B-B14F-4D97-AF65-F5344CB8AC3E}">
        <p14:creationId xmlns:p14="http://schemas.microsoft.com/office/powerpoint/2010/main" val="719607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14">
            <a:extLst>
              <a:ext uri="{FF2B5EF4-FFF2-40B4-BE49-F238E27FC236}">
                <a16:creationId xmlns:a16="http://schemas.microsoft.com/office/drawing/2014/main" id="{45F3F5A3-956A-405F-B405-D7D1FE4E2F4B}"/>
              </a:ext>
            </a:extLst>
          </p:cNvPr>
          <p:cNvSpPr>
            <a:spLocks noGrp="1"/>
          </p:cNvSpPr>
          <p:nvPr>
            <p:ph type="pic" sz="quarter" idx="13"/>
          </p:nvPr>
        </p:nvSpPr>
        <p:spPr>
          <a:xfrm>
            <a:off x="3928157" y="1567231"/>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74582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7DEAC905-9B26-4FA7-8C16-E2E7E57185EF}"/>
              </a:ext>
            </a:extLst>
          </p:cNvPr>
          <p:cNvSpPr>
            <a:spLocks noGrp="1"/>
          </p:cNvSpPr>
          <p:nvPr>
            <p:ph type="pic" sz="quarter" idx="13"/>
          </p:nvPr>
        </p:nvSpPr>
        <p:spPr>
          <a:xfrm>
            <a:off x="0" y="0"/>
            <a:ext cx="5181600" cy="5268686"/>
          </a:xfrm>
        </p:spPr>
        <p:txBody>
          <a:bodyPr/>
          <a:lstStyle/>
          <a:p>
            <a:endParaRPr lang="en-US"/>
          </a:p>
        </p:txBody>
      </p:sp>
    </p:spTree>
    <p:extLst>
      <p:ext uri="{BB962C8B-B14F-4D97-AF65-F5344CB8AC3E}">
        <p14:creationId xmlns:p14="http://schemas.microsoft.com/office/powerpoint/2010/main" val="1347048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9" name="Picture Placeholder 8">
            <a:extLst>
              <a:ext uri="{FF2B5EF4-FFF2-40B4-BE49-F238E27FC236}">
                <a16:creationId xmlns:a16="http://schemas.microsoft.com/office/drawing/2014/main" id="{3DD78F73-86FB-4B44-8211-9E53FCE5CC61}"/>
              </a:ext>
            </a:extLst>
          </p:cNvPr>
          <p:cNvSpPr>
            <a:spLocks noGrp="1"/>
          </p:cNvSpPr>
          <p:nvPr>
            <p:ph type="pic" sz="quarter" idx="13"/>
          </p:nvPr>
        </p:nvSpPr>
        <p:spPr>
          <a:xfrm>
            <a:off x="4740275" y="1082675"/>
            <a:ext cx="2646363" cy="4740275"/>
          </a:xfrm>
        </p:spPr>
        <p:txBody>
          <a:bodyPr/>
          <a:lstStyle/>
          <a:p>
            <a:endParaRPr lang="en-US"/>
          </a:p>
        </p:txBody>
      </p:sp>
    </p:spTree>
    <p:extLst>
      <p:ext uri="{BB962C8B-B14F-4D97-AF65-F5344CB8AC3E}">
        <p14:creationId xmlns:p14="http://schemas.microsoft.com/office/powerpoint/2010/main" val="19847133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70039"/>
            <a:ext cx="7929563" cy="3684350"/>
          </a:xfrm>
        </p:spPr>
        <p:txBody>
          <a:bodyPr/>
          <a:lstStyle/>
          <a:p>
            <a:endParaRPr lang="en-US"/>
          </a:p>
        </p:txBody>
      </p:sp>
    </p:spTree>
    <p:extLst>
      <p:ext uri="{BB962C8B-B14F-4D97-AF65-F5344CB8AC3E}">
        <p14:creationId xmlns:p14="http://schemas.microsoft.com/office/powerpoint/2010/main" val="2732212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3686750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897412" y="2107231"/>
            <a:ext cx="3655537" cy="2781300"/>
          </a:xfrm>
        </p:spPr>
        <p:txBody>
          <a:bodyPr/>
          <a:lstStyle/>
          <a:p>
            <a:endParaRPr lang="en-US"/>
          </a:p>
        </p:txBody>
      </p:sp>
      <p:sp>
        <p:nvSpPr>
          <p:cNvPr id="10" name="Picture Placeholder 6">
            <a:extLst>
              <a:ext uri="{FF2B5EF4-FFF2-40B4-BE49-F238E27FC236}">
                <a16:creationId xmlns:a16="http://schemas.microsoft.com/office/drawing/2014/main" id="{F8F23414-1B53-4CB3-870E-F760EABBE1A5}"/>
              </a:ext>
            </a:extLst>
          </p:cNvPr>
          <p:cNvSpPr>
            <a:spLocks noGrp="1"/>
          </p:cNvSpPr>
          <p:nvPr>
            <p:ph type="pic" sz="quarter" idx="14"/>
          </p:nvPr>
        </p:nvSpPr>
        <p:spPr>
          <a:xfrm>
            <a:off x="7200786" y="2107231"/>
            <a:ext cx="3655537" cy="2781300"/>
          </a:xfrm>
        </p:spPr>
        <p:txBody>
          <a:bodyPr/>
          <a:lstStyle/>
          <a:p>
            <a:endParaRPr lang="en-US"/>
          </a:p>
        </p:txBody>
      </p:sp>
    </p:spTree>
    <p:extLst>
      <p:ext uri="{BB962C8B-B14F-4D97-AF65-F5344CB8AC3E}">
        <p14:creationId xmlns:p14="http://schemas.microsoft.com/office/powerpoint/2010/main" val="422287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D3390-1D81-484D-A027-D1C5D40E9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847AD-6ADE-41B2-AE57-E16E773A74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083E1-76EC-4059-967D-4444FE6E87EC}"/>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95ABBA5F-14F0-45A5-BB07-D96975F56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0BFE6-C74A-46D9-88C1-C83AE345E10C}"/>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372103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7" name="Picture Placeholder 6">
            <a:extLst>
              <a:ext uri="{FF2B5EF4-FFF2-40B4-BE49-F238E27FC236}">
                <a16:creationId xmlns:a16="http://schemas.microsoft.com/office/drawing/2014/main" id="{1075A7CA-77EE-453C-9844-BB74764286E4}"/>
              </a:ext>
            </a:extLst>
          </p:cNvPr>
          <p:cNvSpPr>
            <a:spLocks noGrp="1"/>
          </p:cNvSpPr>
          <p:nvPr>
            <p:ph type="pic" sz="quarter" idx="13"/>
          </p:nvPr>
        </p:nvSpPr>
        <p:spPr>
          <a:xfrm>
            <a:off x="0" y="1581150"/>
            <a:ext cx="12192000" cy="2781300"/>
          </a:xfrm>
        </p:spPr>
        <p:txBody>
          <a:bodyPr/>
          <a:lstStyle/>
          <a:p>
            <a:endParaRPr lang="en-US"/>
          </a:p>
        </p:txBody>
      </p:sp>
    </p:spTree>
    <p:extLst>
      <p:ext uri="{BB962C8B-B14F-4D97-AF65-F5344CB8AC3E}">
        <p14:creationId xmlns:p14="http://schemas.microsoft.com/office/powerpoint/2010/main" val="10591040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26647-BB66-4CEE-8513-4A78F1E03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D70900-ECD7-4548-8003-0E26BECEC6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542F1A-624B-4257-A46D-CF2B251F1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EFFAA8-39DD-4522-8842-3CDC54003910}"/>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6" name="Footer Placeholder 5">
            <a:extLst>
              <a:ext uri="{FF2B5EF4-FFF2-40B4-BE49-F238E27FC236}">
                <a16:creationId xmlns:a16="http://schemas.microsoft.com/office/drawing/2014/main" id="{EE6EDD6E-4DB3-401D-84EE-4A258A2AB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C9119B-FA24-44F3-AD56-BE59BFF01FD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973802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40F2-2B74-4021-A987-EDF844D32A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696C73-B47D-49AA-B6C6-D1BD997BE5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58F20-8DAD-4535-B3ED-FF2B8624D3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DD15C4-2D48-4A19-BF90-C61C32DB1370}"/>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6" name="Footer Placeholder 5">
            <a:extLst>
              <a:ext uri="{FF2B5EF4-FFF2-40B4-BE49-F238E27FC236}">
                <a16:creationId xmlns:a16="http://schemas.microsoft.com/office/drawing/2014/main" id="{1BE8A574-8A66-4C36-9634-C048F347F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872047-009D-4DD6-BA9B-ABE8EA30D0A8}"/>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198614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27CA-20A5-428F-BEC2-79001A9441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D2CA5E-8463-4B6C-B316-C68854DB389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196AA5-FA19-44BA-9CAC-845D47EC1D72}"/>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4AA05BD3-0B41-4FE5-9FE1-478A1739F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499577-B3E9-4450-B320-C589E83AC46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2851478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64E867-D038-42D7-9F23-1242157A02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39459D-3133-4593-933F-3622E197009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6A0E5-21AB-45E4-B5B4-9A9FED24D263}"/>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99BF3406-5E75-42DD-9310-E9C80A7B11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D6B2D-0A2A-49D7-B09A-A0D9B2D8F490}"/>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680636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8863-6DCD-4501-A3DA-1646DEB443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C929A9-D24B-4A58-97C0-99D46D37A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8332D-A5EE-4D7B-BA18-260B431A78D0}"/>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5D5CD797-A5CF-4DA7-8E68-303D3E65B5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29A19-C9C8-418B-A460-D2007A45AC89}"/>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04631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5B0D7-2E6D-48A3-ACF3-119E696632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17CBA-FB43-48A2-9E40-F687088A147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0A342-3440-4117-895B-2CC959E73E7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49852C-1F6A-4442-91A3-73C236DE6D7D}"/>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6" name="Footer Placeholder 5">
            <a:extLst>
              <a:ext uri="{FF2B5EF4-FFF2-40B4-BE49-F238E27FC236}">
                <a16:creationId xmlns:a16="http://schemas.microsoft.com/office/drawing/2014/main" id="{2C5F88F3-E469-43D8-993F-0C653AB11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39E151-EB36-4760-92C9-DF6DE9C3E565}"/>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543097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19D64-9025-45F0-8877-B687C57C4D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942BB6-8CC1-4737-B9EC-77D2206D82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9541778-DBD6-4A22-A543-EDB3E380256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20A87-42AB-4D29-B7B9-1196DE6DB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B8D1BA-FA65-4B35-B650-34E70F3C743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AF4860-AF2A-45F6-9C0C-04FCB49637EA}"/>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8" name="Footer Placeholder 7">
            <a:extLst>
              <a:ext uri="{FF2B5EF4-FFF2-40B4-BE49-F238E27FC236}">
                <a16:creationId xmlns:a16="http://schemas.microsoft.com/office/drawing/2014/main" id="{DBEF0F9D-B35F-4A09-9D95-9E15FE63C2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C7AB9A-E248-4525-A4AE-E23CE563C30F}"/>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78851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02310-2C17-48C3-9DF8-FC769BC67E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2C8F61-462A-489B-A52A-B02C37F815D8}"/>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4" name="Footer Placeholder 3">
            <a:extLst>
              <a:ext uri="{FF2B5EF4-FFF2-40B4-BE49-F238E27FC236}">
                <a16:creationId xmlns:a16="http://schemas.microsoft.com/office/drawing/2014/main" id="{233C032E-A159-499D-81A5-EAF76B54DE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F1D1EC-F3C3-4D4A-AACB-0316195BF63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1799246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Tree>
    <p:extLst>
      <p:ext uri="{BB962C8B-B14F-4D97-AF65-F5344CB8AC3E}">
        <p14:creationId xmlns:p14="http://schemas.microsoft.com/office/powerpoint/2010/main" val="314804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11" name="Picture Placeholder 10">
            <a:extLst>
              <a:ext uri="{FF2B5EF4-FFF2-40B4-BE49-F238E27FC236}">
                <a16:creationId xmlns:a16="http://schemas.microsoft.com/office/drawing/2014/main" id="{30672386-41E2-4A14-95A8-0DFFD28386CE}"/>
              </a:ext>
            </a:extLst>
          </p:cNvPr>
          <p:cNvSpPr>
            <a:spLocks noGrp="1"/>
          </p:cNvSpPr>
          <p:nvPr>
            <p:ph type="pic" sz="quarter" idx="13"/>
          </p:nvPr>
        </p:nvSpPr>
        <p:spPr>
          <a:xfrm>
            <a:off x="124194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2" name="Picture Placeholder 11">
            <a:extLst>
              <a:ext uri="{FF2B5EF4-FFF2-40B4-BE49-F238E27FC236}">
                <a16:creationId xmlns:a16="http://schemas.microsoft.com/office/drawing/2014/main" id="{DD5AC9FD-2421-480C-8EDC-26267709DBAA}"/>
              </a:ext>
            </a:extLst>
          </p:cNvPr>
          <p:cNvSpPr>
            <a:spLocks noGrp="1"/>
          </p:cNvSpPr>
          <p:nvPr>
            <p:ph type="pic" sz="quarter" idx="14"/>
          </p:nvPr>
        </p:nvSpPr>
        <p:spPr>
          <a:xfrm>
            <a:off x="344975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3" name="Picture Placeholder 12">
            <a:extLst>
              <a:ext uri="{FF2B5EF4-FFF2-40B4-BE49-F238E27FC236}">
                <a16:creationId xmlns:a16="http://schemas.microsoft.com/office/drawing/2014/main" id="{A11AEF4F-FC6C-4608-ACBC-BA8E2F9419AC}"/>
              </a:ext>
            </a:extLst>
          </p:cNvPr>
          <p:cNvSpPr>
            <a:spLocks noGrp="1"/>
          </p:cNvSpPr>
          <p:nvPr>
            <p:ph type="pic" sz="quarter" idx="15"/>
          </p:nvPr>
        </p:nvSpPr>
        <p:spPr>
          <a:xfrm>
            <a:off x="565756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id="{208F83C3-A0E8-431C-AF79-B09A8E0A5D5F}"/>
              </a:ext>
            </a:extLst>
          </p:cNvPr>
          <p:cNvSpPr>
            <a:spLocks noGrp="1"/>
          </p:cNvSpPr>
          <p:nvPr>
            <p:ph type="pic" sz="quarter" idx="16"/>
          </p:nvPr>
        </p:nvSpPr>
        <p:spPr>
          <a:xfrm>
            <a:off x="7865376"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
        <p:nvSpPr>
          <p:cNvPr id="15" name="Picture Placeholder 14">
            <a:extLst>
              <a:ext uri="{FF2B5EF4-FFF2-40B4-BE49-F238E27FC236}">
                <a16:creationId xmlns:a16="http://schemas.microsoft.com/office/drawing/2014/main" id="{1D5CDDD9-E503-4A9B-8D18-56003E47C2C2}"/>
              </a:ext>
            </a:extLst>
          </p:cNvPr>
          <p:cNvSpPr>
            <a:spLocks noGrp="1"/>
          </p:cNvSpPr>
          <p:nvPr>
            <p:ph type="pic" sz="quarter" idx="17"/>
          </p:nvPr>
        </p:nvSpPr>
        <p:spPr>
          <a:xfrm>
            <a:off x="10073185" y="1378424"/>
            <a:ext cx="1609300" cy="1419392"/>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17930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4B73D8-8334-472B-A3B2-6457FE2AB3CC}"/>
              </a:ext>
            </a:extLst>
          </p:cNvPr>
          <p:cNvSpPr/>
          <p:nvPr userDrawn="1"/>
        </p:nvSpPr>
        <p:spPr>
          <a:xfrm>
            <a:off x="0" y="0"/>
            <a:ext cx="12192000" cy="6858000"/>
          </a:xfrm>
          <a:prstGeom prst="rect">
            <a:avLst/>
          </a:prstGeom>
          <a:solidFill>
            <a:srgbClr val="D7DF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64974D3E-1B93-45A9-A192-A3018AC48C56}"/>
              </a:ext>
            </a:extLst>
          </p:cNvPr>
          <p:cNvSpPr>
            <a:spLocks noGrp="1"/>
          </p:cNvSpPr>
          <p:nvPr>
            <p:ph type="dt" sz="half" idx="10"/>
          </p:nvPr>
        </p:nvSpPr>
        <p:spPr/>
        <p:txBody>
          <a:bodyPr/>
          <a:lstStyle/>
          <a:p>
            <a:fld id="{69EAE1FF-4EC2-42E6-A70E-470E4554E307}" type="datetimeFigureOut">
              <a:rPr lang="en-US" smtClean="0"/>
              <a:t>4/14/2023</a:t>
            </a:fld>
            <a:endParaRPr lang="en-US"/>
          </a:p>
        </p:txBody>
      </p:sp>
      <p:sp>
        <p:nvSpPr>
          <p:cNvPr id="3" name="Footer Placeholder 2">
            <a:extLst>
              <a:ext uri="{FF2B5EF4-FFF2-40B4-BE49-F238E27FC236}">
                <a16:creationId xmlns:a16="http://schemas.microsoft.com/office/drawing/2014/main" id="{3CF0C3BA-71A2-4C18-9504-BCB139D099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58BFFD-47DF-4939-97F8-9814E723910B}"/>
              </a:ext>
            </a:extLst>
          </p:cNvPr>
          <p:cNvSpPr>
            <a:spLocks noGrp="1"/>
          </p:cNvSpPr>
          <p:nvPr>
            <p:ph type="sldNum" sz="quarter" idx="12"/>
          </p:nvPr>
        </p:nvSpPr>
        <p:spPr/>
        <p:txBody>
          <a:bodyPr/>
          <a:lstStyle/>
          <a:p>
            <a:fld id="{7564077D-33E0-41D0-8236-872A0342A672}" type="slidenum">
              <a:rPr lang="en-US" smtClean="0"/>
              <a:t>‹#›</a:t>
            </a:fld>
            <a:endParaRPr lang="en-US"/>
          </a:p>
        </p:txBody>
      </p:sp>
      <p:sp>
        <p:nvSpPr>
          <p:cNvPr id="21" name="Picture Placeholder 20">
            <a:extLst>
              <a:ext uri="{FF2B5EF4-FFF2-40B4-BE49-F238E27FC236}">
                <a16:creationId xmlns:a16="http://schemas.microsoft.com/office/drawing/2014/main" id="{29C4FBD4-201D-49E4-859C-7D3A2F02CFAA}"/>
              </a:ext>
            </a:extLst>
          </p:cNvPr>
          <p:cNvSpPr>
            <a:spLocks noGrp="1"/>
          </p:cNvSpPr>
          <p:nvPr>
            <p:ph type="pic" sz="quarter" idx="13"/>
          </p:nvPr>
        </p:nvSpPr>
        <p:spPr>
          <a:xfrm>
            <a:off x="6040902" y="648837"/>
            <a:ext cx="6092425" cy="3841409"/>
          </a:xfrm>
          <a:custGeom>
            <a:avLst/>
            <a:gdLst>
              <a:gd name="connsiteX0" fmla="*/ 3977120 w 6092425"/>
              <a:gd name="connsiteY0" fmla="*/ 2196610 h 3841409"/>
              <a:gd name="connsiteX1" fmla="*/ 4758679 w 6092425"/>
              <a:gd name="connsiteY1" fmla="*/ 2978169 h 3841409"/>
              <a:gd name="connsiteX2" fmla="*/ 3977120 w 6092425"/>
              <a:gd name="connsiteY2" fmla="*/ 3759728 h 3841409"/>
              <a:gd name="connsiteX3" fmla="*/ 3195561 w 6092425"/>
              <a:gd name="connsiteY3" fmla="*/ 2978169 h 3841409"/>
              <a:gd name="connsiteX4" fmla="*/ 3977120 w 6092425"/>
              <a:gd name="connsiteY4" fmla="*/ 2196610 h 3841409"/>
              <a:gd name="connsiteX5" fmla="*/ 3131199 w 6092425"/>
              <a:gd name="connsiteY5" fmla="*/ 75940 h 3841409"/>
              <a:gd name="connsiteX6" fmla="*/ 3640506 w 6092425"/>
              <a:gd name="connsiteY6" fmla="*/ 585247 h 3841409"/>
              <a:gd name="connsiteX7" fmla="*/ 3131199 w 6092425"/>
              <a:gd name="connsiteY7" fmla="*/ 1094554 h 3841409"/>
              <a:gd name="connsiteX8" fmla="*/ 2621892 w 6092425"/>
              <a:gd name="connsiteY8" fmla="*/ 585247 h 3841409"/>
              <a:gd name="connsiteX9" fmla="*/ 3131199 w 6092425"/>
              <a:gd name="connsiteY9" fmla="*/ 75940 h 3841409"/>
              <a:gd name="connsiteX10" fmla="*/ 5137091 w 6092425"/>
              <a:gd name="connsiteY10" fmla="*/ 50555 h 3841409"/>
              <a:gd name="connsiteX11" fmla="*/ 6092425 w 6092425"/>
              <a:gd name="connsiteY11" fmla="*/ 1005889 h 3841409"/>
              <a:gd name="connsiteX12" fmla="*/ 5137091 w 6092425"/>
              <a:gd name="connsiteY12" fmla="*/ 1961223 h 3841409"/>
              <a:gd name="connsiteX13" fmla="*/ 4181757 w 6092425"/>
              <a:gd name="connsiteY13" fmla="*/ 1005889 h 3841409"/>
              <a:gd name="connsiteX14" fmla="*/ 5137091 w 6092425"/>
              <a:gd name="connsiteY14" fmla="*/ 50555 h 3841409"/>
              <a:gd name="connsiteX15" fmla="*/ 1086617 w 6092425"/>
              <a:gd name="connsiteY15" fmla="*/ 0 h 3841409"/>
              <a:gd name="connsiteX16" fmla="*/ 1730197 w 6092425"/>
              <a:gd name="connsiteY16" fmla="*/ 643580 h 3841409"/>
              <a:gd name="connsiteX17" fmla="*/ 1679622 w 6092425"/>
              <a:gd name="connsiteY17" fmla="*/ 894090 h 3841409"/>
              <a:gd name="connsiteX18" fmla="*/ 1648785 w 6092425"/>
              <a:gd name="connsiteY18" fmla="*/ 950903 h 3841409"/>
              <a:gd name="connsiteX19" fmla="*/ 1745394 w 6092425"/>
              <a:gd name="connsiteY19" fmla="*/ 965648 h 3841409"/>
              <a:gd name="connsiteX20" fmla="*/ 2905274 w 6092425"/>
              <a:gd name="connsiteY20" fmla="*/ 2388772 h 3841409"/>
              <a:gd name="connsiteX21" fmla="*/ 1452637 w 6092425"/>
              <a:gd name="connsiteY21" fmla="*/ 3841409 h 3841409"/>
              <a:gd name="connsiteX22" fmla="*/ 0 w 6092425"/>
              <a:gd name="connsiteY22" fmla="*/ 2388772 h 3841409"/>
              <a:gd name="connsiteX23" fmla="*/ 640454 w 6092425"/>
              <a:gd name="connsiteY23" fmla="*/ 1184223 h 3841409"/>
              <a:gd name="connsiteX24" fmla="*/ 695045 w 6092425"/>
              <a:gd name="connsiteY24" fmla="*/ 1151058 h 3841409"/>
              <a:gd name="connsiteX25" fmla="*/ 631538 w 6092425"/>
              <a:gd name="connsiteY25" fmla="*/ 1098660 h 3841409"/>
              <a:gd name="connsiteX26" fmla="*/ 443037 w 6092425"/>
              <a:gd name="connsiteY26" fmla="*/ 643580 h 3841409"/>
              <a:gd name="connsiteX27" fmla="*/ 1086617 w 6092425"/>
              <a:gd name="connsiteY27" fmla="*/ 0 h 38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92425" h="3841409">
                <a:moveTo>
                  <a:pt x="3977120" y="2196610"/>
                </a:moveTo>
                <a:cubicBezTo>
                  <a:pt x="4408763" y="2196610"/>
                  <a:pt x="4758679" y="2546526"/>
                  <a:pt x="4758679" y="2978169"/>
                </a:cubicBezTo>
                <a:cubicBezTo>
                  <a:pt x="4758679" y="3409812"/>
                  <a:pt x="4408763" y="3759728"/>
                  <a:pt x="3977120" y="3759728"/>
                </a:cubicBezTo>
                <a:cubicBezTo>
                  <a:pt x="3545477" y="3759728"/>
                  <a:pt x="3195561" y="3409812"/>
                  <a:pt x="3195561" y="2978169"/>
                </a:cubicBezTo>
                <a:cubicBezTo>
                  <a:pt x="3195561" y="2546526"/>
                  <a:pt x="3545477" y="2196610"/>
                  <a:pt x="3977120" y="2196610"/>
                </a:cubicBezTo>
                <a:close/>
                <a:moveTo>
                  <a:pt x="3131199" y="75940"/>
                </a:moveTo>
                <a:cubicBezTo>
                  <a:pt x="3412481" y="75940"/>
                  <a:pt x="3640506" y="303965"/>
                  <a:pt x="3640506" y="585247"/>
                </a:cubicBezTo>
                <a:cubicBezTo>
                  <a:pt x="3640506" y="866529"/>
                  <a:pt x="3412481" y="1094554"/>
                  <a:pt x="3131199" y="1094554"/>
                </a:cubicBezTo>
                <a:cubicBezTo>
                  <a:pt x="2849917" y="1094554"/>
                  <a:pt x="2621892" y="866529"/>
                  <a:pt x="2621892" y="585247"/>
                </a:cubicBezTo>
                <a:cubicBezTo>
                  <a:pt x="2621892" y="303965"/>
                  <a:pt x="2849917" y="75940"/>
                  <a:pt x="3131199" y="75940"/>
                </a:cubicBezTo>
                <a:close/>
                <a:moveTo>
                  <a:pt x="5137091" y="50555"/>
                </a:moveTo>
                <a:cubicBezTo>
                  <a:pt x="5664707" y="50555"/>
                  <a:pt x="6092425" y="478273"/>
                  <a:pt x="6092425" y="1005889"/>
                </a:cubicBezTo>
                <a:cubicBezTo>
                  <a:pt x="6092425" y="1533505"/>
                  <a:pt x="5664707" y="1961223"/>
                  <a:pt x="5137091" y="1961223"/>
                </a:cubicBezTo>
                <a:cubicBezTo>
                  <a:pt x="4609475" y="1961223"/>
                  <a:pt x="4181757" y="1533505"/>
                  <a:pt x="4181757" y="1005889"/>
                </a:cubicBezTo>
                <a:cubicBezTo>
                  <a:pt x="4181757" y="478273"/>
                  <a:pt x="4609475" y="50555"/>
                  <a:pt x="5137091" y="50555"/>
                </a:cubicBezTo>
                <a:close/>
                <a:moveTo>
                  <a:pt x="1086617" y="0"/>
                </a:moveTo>
                <a:cubicBezTo>
                  <a:pt x="1442056" y="0"/>
                  <a:pt x="1730197" y="288141"/>
                  <a:pt x="1730197" y="643580"/>
                </a:cubicBezTo>
                <a:cubicBezTo>
                  <a:pt x="1730197" y="732440"/>
                  <a:pt x="1712189" y="817093"/>
                  <a:pt x="1679622" y="894090"/>
                </a:cubicBezTo>
                <a:lnTo>
                  <a:pt x="1648785" y="950903"/>
                </a:lnTo>
                <a:lnTo>
                  <a:pt x="1745394" y="965648"/>
                </a:lnTo>
                <a:cubicBezTo>
                  <a:pt x="2407336" y="1101101"/>
                  <a:pt x="2905274" y="1686787"/>
                  <a:pt x="2905274" y="2388772"/>
                </a:cubicBezTo>
                <a:cubicBezTo>
                  <a:pt x="2905274" y="3191041"/>
                  <a:pt x="2254906" y="3841409"/>
                  <a:pt x="1452637" y="3841409"/>
                </a:cubicBezTo>
                <a:cubicBezTo>
                  <a:pt x="650368" y="3841409"/>
                  <a:pt x="0" y="3191041"/>
                  <a:pt x="0" y="2388772"/>
                </a:cubicBezTo>
                <a:cubicBezTo>
                  <a:pt x="0" y="1887354"/>
                  <a:pt x="254050" y="1445272"/>
                  <a:pt x="640454" y="1184223"/>
                </a:cubicBezTo>
                <a:lnTo>
                  <a:pt x="695045" y="1151058"/>
                </a:lnTo>
                <a:lnTo>
                  <a:pt x="631538" y="1098660"/>
                </a:lnTo>
                <a:cubicBezTo>
                  <a:pt x="515073" y="982195"/>
                  <a:pt x="443037" y="821299"/>
                  <a:pt x="443037" y="643580"/>
                </a:cubicBezTo>
                <a:cubicBezTo>
                  <a:pt x="443037" y="288141"/>
                  <a:pt x="731178" y="0"/>
                  <a:pt x="108661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9973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12EC44-A579-4973-BD87-D45D8FE58E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669121-DBD6-44BB-B0FC-499A41A1DF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E5D1D-E1C8-4BD6-A6EB-9B3A98EED4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EAE1FF-4EC2-42E6-A70E-470E4554E307}" type="datetimeFigureOut">
              <a:rPr lang="en-US" smtClean="0"/>
              <a:t>4/14/2023</a:t>
            </a:fld>
            <a:endParaRPr lang="en-US"/>
          </a:p>
        </p:txBody>
      </p:sp>
      <p:sp>
        <p:nvSpPr>
          <p:cNvPr id="5" name="Footer Placeholder 4">
            <a:extLst>
              <a:ext uri="{FF2B5EF4-FFF2-40B4-BE49-F238E27FC236}">
                <a16:creationId xmlns:a16="http://schemas.microsoft.com/office/drawing/2014/main" id="{64E7279E-0D59-49BB-B191-6B4FF9E21E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329002-EAA9-4327-B9D8-04C91ED2F1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64077D-33E0-41D0-8236-872A0342A672}" type="slidenum">
              <a:rPr lang="en-US" smtClean="0"/>
              <a:t>‹#›</a:t>
            </a:fld>
            <a:endParaRPr lang="en-US"/>
          </a:p>
        </p:txBody>
      </p:sp>
    </p:spTree>
    <p:extLst>
      <p:ext uri="{BB962C8B-B14F-4D97-AF65-F5344CB8AC3E}">
        <p14:creationId xmlns:p14="http://schemas.microsoft.com/office/powerpoint/2010/main" val="3059747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62" r:id="rId10"/>
    <p:sldLayoutId id="2147483663" r:id="rId11"/>
    <p:sldLayoutId id="2147483671" r:id="rId12"/>
    <p:sldLayoutId id="2147483670" r:id="rId13"/>
    <p:sldLayoutId id="2147483667" r:id="rId14"/>
    <p:sldLayoutId id="2147483665" r:id="rId15"/>
    <p:sldLayoutId id="2147483672" r:id="rId16"/>
    <p:sldLayoutId id="2147483664" r:id="rId17"/>
    <p:sldLayoutId id="2147483666" r:id="rId18"/>
    <p:sldLayoutId id="2147483668" r:id="rId19"/>
    <p:sldLayoutId id="2147483669" r:id="rId20"/>
    <p:sldLayoutId id="2147483656" r:id="rId21"/>
    <p:sldLayoutId id="2147483657" r:id="rId22"/>
    <p:sldLayoutId id="2147483658" r:id="rId23"/>
    <p:sldLayoutId id="214748365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7188BD9-790E-4D65-800A-AE507E2D0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12214"/>
            <a:ext cx="5846195" cy="5119213"/>
          </a:xfrm>
          <a:prstGeom prst="rect">
            <a:avLst/>
          </a:prstGeom>
        </p:spPr>
      </p:pic>
      <p:sp>
        <p:nvSpPr>
          <p:cNvPr id="10" name="TextBox 9">
            <a:extLst>
              <a:ext uri="{FF2B5EF4-FFF2-40B4-BE49-F238E27FC236}">
                <a16:creationId xmlns:a16="http://schemas.microsoft.com/office/drawing/2014/main" id="{88E9C7B5-0CF4-48F2-9923-C3C42D8F02F4}"/>
              </a:ext>
            </a:extLst>
          </p:cNvPr>
          <p:cNvSpPr txBox="1"/>
          <p:nvPr/>
        </p:nvSpPr>
        <p:spPr>
          <a:xfrm>
            <a:off x="9631087" y="2047764"/>
            <a:ext cx="2155371" cy="954107"/>
          </a:xfrm>
          <a:prstGeom prst="rect">
            <a:avLst/>
          </a:prstGeom>
          <a:noFill/>
        </p:spPr>
        <p:txBody>
          <a:bodyPr wrap="square" rtlCol="0">
            <a:spAutoFit/>
          </a:bodyPr>
          <a:lstStyle/>
          <a:p>
            <a:pPr algn="ctr"/>
            <a:r>
              <a:rPr lang="en-US" sz="2800" dirty="0" err="1">
                <a:solidFill>
                  <a:srgbClr val="355E7A"/>
                </a:solidFill>
                <a:latin typeface="Roboto Black" panose="02000000000000000000" pitchFamily="2" charset="0"/>
                <a:ea typeface="Roboto Black" panose="02000000000000000000" pitchFamily="2" charset="0"/>
              </a:rPr>
              <a:t>Thị</a:t>
            </a:r>
            <a:r>
              <a:rPr lang="en-US" sz="2800" dirty="0">
                <a:solidFill>
                  <a:srgbClr val="355E7A"/>
                </a:solidFill>
                <a:latin typeface="Roboto Black" panose="02000000000000000000" pitchFamily="2" charset="0"/>
                <a:ea typeface="Roboto Black" panose="02000000000000000000" pitchFamily="2" charset="0"/>
              </a:rPr>
              <a:t> </a:t>
            </a:r>
            <a:r>
              <a:rPr lang="en-US" sz="2800" dirty="0" err="1">
                <a:solidFill>
                  <a:srgbClr val="355E7A"/>
                </a:solidFill>
                <a:latin typeface="Roboto Black" panose="02000000000000000000" pitchFamily="2" charset="0"/>
                <a:ea typeface="Roboto Black" panose="02000000000000000000" pitchFamily="2" charset="0"/>
              </a:rPr>
              <a:t>giác</a:t>
            </a:r>
            <a:r>
              <a:rPr lang="en-US" sz="2800" dirty="0">
                <a:solidFill>
                  <a:srgbClr val="355E7A"/>
                </a:solidFill>
                <a:latin typeface="Roboto Black" panose="02000000000000000000" pitchFamily="2" charset="0"/>
                <a:ea typeface="Roboto Black" panose="02000000000000000000" pitchFamily="2" charset="0"/>
              </a:rPr>
              <a:t> </a:t>
            </a:r>
            <a:r>
              <a:rPr lang="en-US" sz="2800" dirty="0" err="1">
                <a:solidFill>
                  <a:srgbClr val="355E7A"/>
                </a:solidFill>
                <a:latin typeface="Roboto Black" panose="02000000000000000000" pitchFamily="2" charset="0"/>
                <a:ea typeface="Roboto Black" panose="02000000000000000000" pitchFamily="2" charset="0"/>
              </a:rPr>
              <a:t>máy</a:t>
            </a:r>
            <a:r>
              <a:rPr lang="en-US" sz="2800" dirty="0">
                <a:solidFill>
                  <a:srgbClr val="355E7A"/>
                </a:solidFill>
                <a:latin typeface="Roboto Black" panose="02000000000000000000" pitchFamily="2" charset="0"/>
                <a:ea typeface="Roboto Black" panose="02000000000000000000" pitchFamily="2" charset="0"/>
              </a:rPr>
              <a:t> </a:t>
            </a:r>
            <a:r>
              <a:rPr lang="en-US" sz="2800" dirty="0" err="1">
                <a:solidFill>
                  <a:srgbClr val="355E7A"/>
                </a:solidFill>
                <a:latin typeface="Roboto Black" panose="02000000000000000000" pitchFamily="2" charset="0"/>
                <a:ea typeface="Roboto Black" panose="02000000000000000000" pitchFamily="2" charset="0"/>
              </a:rPr>
              <a:t>tính</a:t>
            </a:r>
            <a:endParaRPr lang="en-US" sz="2800" dirty="0">
              <a:solidFill>
                <a:srgbClr val="355E7A"/>
              </a:solidFill>
              <a:latin typeface="Roboto Black" panose="02000000000000000000" pitchFamily="2" charset="0"/>
              <a:ea typeface="Roboto Black" panose="02000000000000000000" pitchFamily="2" charset="0"/>
            </a:endParaRPr>
          </a:p>
        </p:txBody>
      </p:sp>
      <p:sp>
        <p:nvSpPr>
          <p:cNvPr id="11" name="TextBox 10">
            <a:extLst>
              <a:ext uri="{FF2B5EF4-FFF2-40B4-BE49-F238E27FC236}">
                <a16:creationId xmlns:a16="http://schemas.microsoft.com/office/drawing/2014/main" id="{CC4926C9-A3C5-4CFD-9B5F-EC8F03D97C18}"/>
              </a:ext>
            </a:extLst>
          </p:cNvPr>
          <p:cNvSpPr txBox="1"/>
          <p:nvPr/>
        </p:nvSpPr>
        <p:spPr>
          <a:xfrm>
            <a:off x="6737130" y="4266106"/>
            <a:ext cx="3478923" cy="830997"/>
          </a:xfrm>
          <a:prstGeom prst="rect">
            <a:avLst/>
          </a:prstGeom>
          <a:noFill/>
        </p:spPr>
        <p:txBody>
          <a:bodyPr wrap="square" rtlCol="0">
            <a:spAutoFit/>
          </a:bodyPr>
          <a:lstStyle/>
          <a:p>
            <a:pPr algn="ctr"/>
            <a:r>
              <a:rPr lang="en-US" sz="2400" i="1" u="sng"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Giảng</a:t>
            </a:r>
            <a:r>
              <a:rPr lang="en-US" sz="2400" i="1" u="sng"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i="1" u="sng"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viên</a:t>
            </a:r>
            <a:r>
              <a:rPr lang="en-US" sz="2400" i="1" u="sng"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i="1" u="sng"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hướng</a:t>
            </a:r>
            <a:r>
              <a:rPr lang="en-US" sz="2400" i="1" u="sng"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i="1" u="sng"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dẫn</a:t>
            </a:r>
            <a:r>
              <a:rPr lang="en-US" sz="2400" i="1" u="sng"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a:t>
            </a:r>
            <a:r>
              <a:rPr lang="en-US" sz="2400"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b="1"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TS. </a:t>
            </a:r>
            <a:r>
              <a:rPr lang="en-US" sz="2400" b="1"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Nguyễn</a:t>
            </a:r>
            <a:r>
              <a:rPr lang="en-US" sz="2400" b="1"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b="1"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Khắc</a:t>
            </a:r>
            <a:r>
              <a:rPr lang="en-US" sz="2400" b="1"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 </a:t>
            </a:r>
            <a:r>
              <a:rPr lang="en-US" sz="2400" b="1" dirty="0" err="1">
                <a:solidFill>
                  <a:srgbClr val="F0727E"/>
                </a:solidFill>
                <a:latin typeface="Times New Roman" panose="02020603050405020304" pitchFamily="18" charset="0"/>
                <a:ea typeface="Roboto Black" panose="02000000000000000000" pitchFamily="2" charset="0"/>
                <a:cs typeface="Times New Roman" panose="02020603050405020304" pitchFamily="18" charset="0"/>
              </a:rPr>
              <a:t>Cường</a:t>
            </a:r>
            <a:endParaRPr lang="en-US" sz="2400" b="1" dirty="0">
              <a:solidFill>
                <a:srgbClr val="F0727E"/>
              </a:solidFill>
              <a:latin typeface="Times New Roman" panose="02020603050405020304" pitchFamily="18" charset="0"/>
              <a:ea typeface="Roboto Black" panose="02000000000000000000" pitchFamily="2" charset="0"/>
              <a:cs typeface="Times New Roman" panose="02020603050405020304" pitchFamily="18" charset="0"/>
            </a:endParaRPr>
          </a:p>
        </p:txBody>
      </p:sp>
      <p:sp>
        <p:nvSpPr>
          <p:cNvPr id="17" name="Oval 16">
            <a:extLst>
              <a:ext uri="{FF2B5EF4-FFF2-40B4-BE49-F238E27FC236}">
                <a16:creationId xmlns:a16="http://schemas.microsoft.com/office/drawing/2014/main" id="{CC513DC5-E548-497E-96D0-70BBEFB049FD}"/>
              </a:ext>
            </a:extLst>
          </p:cNvPr>
          <p:cNvSpPr/>
          <p:nvPr/>
        </p:nvSpPr>
        <p:spPr>
          <a:xfrm>
            <a:off x="163303" y="5258355"/>
            <a:ext cx="1645920" cy="1645920"/>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9B3E99-E1BD-4A2A-86F8-F25C78BEAB68}"/>
              </a:ext>
            </a:extLst>
          </p:cNvPr>
          <p:cNvSpPr/>
          <p:nvPr/>
        </p:nvSpPr>
        <p:spPr>
          <a:xfrm>
            <a:off x="1973679" y="5972450"/>
            <a:ext cx="885550" cy="885550"/>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B0A8E20-7602-42CF-8534-EDDB74458B2A}"/>
              </a:ext>
            </a:extLst>
          </p:cNvPr>
          <p:cNvSpPr/>
          <p:nvPr/>
        </p:nvSpPr>
        <p:spPr>
          <a:xfrm>
            <a:off x="414296" y="4728008"/>
            <a:ext cx="729212" cy="729212"/>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46AF008-1E5D-401A-B052-8F2517D19489}"/>
              </a:ext>
            </a:extLst>
          </p:cNvPr>
          <p:cNvSpPr/>
          <p:nvPr/>
        </p:nvSpPr>
        <p:spPr>
          <a:xfrm>
            <a:off x="2532387" y="4756649"/>
            <a:ext cx="1082447" cy="1082447"/>
          </a:xfrm>
          <a:prstGeom prst="ellipse">
            <a:avLst/>
          </a:prstGeom>
          <a:solidFill>
            <a:srgbClr val="BE6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BDA6A2-4162-43EC-A00B-0AD9A11ED94E}"/>
              </a:ext>
            </a:extLst>
          </p:cNvPr>
          <p:cNvSpPr/>
          <p:nvPr/>
        </p:nvSpPr>
        <p:spPr>
          <a:xfrm>
            <a:off x="1648679" y="4771030"/>
            <a:ext cx="577073" cy="577073"/>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129B7E3-84CC-4048-8AB9-0C54690EEA70}"/>
              </a:ext>
            </a:extLst>
          </p:cNvPr>
          <p:cNvSpPr txBox="1"/>
          <p:nvPr/>
        </p:nvSpPr>
        <p:spPr>
          <a:xfrm>
            <a:off x="611727" y="655114"/>
            <a:ext cx="10087806" cy="1384995"/>
          </a:xfrm>
          <a:prstGeom prst="rect">
            <a:avLst/>
          </a:prstGeom>
          <a:noFill/>
        </p:spPr>
        <p:txBody>
          <a:bodyPr wrap="square" rtlCol="0">
            <a:spAutoFit/>
          </a:bodyPr>
          <a:lstStyle/>
          <a:p>
            <a:pPr algn="ctr"/>
            <a:r>
              <a:rPr lang="en-US" sz="2800" u="sng"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Đề</a:t>
            </a:r>
            <a:r>
              <a:rPr lang="en-US" sz="2800" u="sng"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u="sng"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tài</a:t>
            </a:r>
            <a:r>
              <a:rPr lang="en-US" sz="2800" u="sng"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u="sng"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nghiên</a:t>
            </a:r>
            <a:r>
              <a:rPr lang="en-US" sz="2800" u="sng"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u="sng"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cứu</a:t>
            </a:r>
            <a:r>
              <a:rPr lang="en-US" sz="2800" u="sng"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br>
              <a:rPr lang="en-US" sz="2800"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b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Nhận</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diện</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khuôn</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mặt</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sử</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dụng</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trích</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lọc</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đặc</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trưng</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b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b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Haar</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-Like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dựa</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trên</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phương</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sai</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a:t>
            </a:r>
            <a:r>
              <a:rPr lang="en-US" sz="2800" b="1" dirty="0" err="1">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và</a:t>
            </a:r>
            <a:r>
              <a:rPr lang="en-US" sz="2800" b="1" dirty="0">
                <a:solidFill>
                  <a:srgbClr val="355E7A"/>
                </a:solidFill>
                <a:latin typeface="Times New Roman" panose="02020603050405020304" pitchFamily="18" charset="0"/>
                <a:ea typeface="Roboto Black" panose="02000000000000000000" pitchFamily="2" charset="0"/>
                <a:cs typeface="Times New Roman" panose="02020603050405020304" pitchFamily="18" charset="0"/>
              </a:rPr>
              <a:t> SVM</a:t>
            </a:r>
          </a:p>
        </p:txBody>
      </p:sp>
      <p:sp>
        <p:nvSpPr>
          <p:cNvPr id="23" name="Oval 22">
            <a:extLst>
              <a:ext uri="{FF2B5EF4-FFF2-40B4-BE49-F238E27FC236}">
                <a16:creationId xmlns:a16="http://schemas.microsoft.com/office/drawing/2014/main" id="{4ECD1476-B8A4-402A-B8B1-A21619017395}"/>
              </a:ext>
            </a:extLst>
          </p:cNvPr>
          <p:cNvSpPr/>
          <p:nvPr/>
        </p:nvSpPr>
        <p:spPr>
          <a:xfrm>
            <a:off x="244396" y="287538"/>
            <a:ext cx="539901" cy="539901"/>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E138DCD-3873-46C3-BD0E-8D72AA3DBAB5}"/>
              </a:ext>
            </a:extLst>
          </p:cNvPr>
          <p:cNvSpPr/>
          <p:nvPr/>
        </p:nvSpPr>
        <p:spPr>
          <a:xfrm>
            <a:off x="183568" y="1186360"/>
            <a:ext cx="729212" cy="729212"/>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6D8F739-5329-4C88-8B6E-7FF4D860B13E}"/>
              </a:ext>
            </a:extLst>
          </p:cNvPr>
          <p:cNvSpPr/>
          <p:nvPr/>
        </p:nvSpPr>
        <p:spPr>
          <a:xfrm>
            <a:off x="1206058" y="158385"/>
            <a:ext cx="577073" cy="577073"/>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9DEBB85D-8C9E-59F6-6C8E-0E48BCBD348F}"/>
              </a:ext>
            </a:extLst>
          </p:cNvPr>
          <p:cNvSpPr/>
          <p:nvPr/>
        </p:nvSpPr>
        <p:spPr>
          <a:xfrm>
            <a:off x="611727" y="2533650"/>
            <a:ext cx="4131723" cy="666827"/>
          </a:xfrm>
          <a:prstGeom prst="rect">
            <a:avLst/>
          </a:prstGeom>
          <a:solidFill>
            <a:schemeClr val="accent1">
              <a:lumMod val="40000"/>
              <a:lumOff val="6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err="1">
                <a:solidFill>
                  <a:srgbClr val="002060"/>
                </a:solidFill>
                <a:latin typeface="Times New Roman" panose="02020603050405020304" pitchFamily="18" charset="0"/>
                <a:cs typeface="Times New Roman" panose="02020603050405020304" pitchFamily="18" charset="0"/>
              </a:rPr>
              <a:t>Thực</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i="1" dirty="0" err="1">
                <a:solidFill>
                  <a:srgbClr val="002060"/>
                </a:solidFill>
                <a:latin typeface="Times New Roman" panose="02020603050405020304" pitchFamily="18" charset="0"/>
                <a:cs typeface="Times New Roman" panose="02020603050405020304" pitchFamily="18" charset="0"/>
              </a:rPr>
              <a:t>hiện</a:t>
            </a:r>
            <a:r>
              <a:rPr lang="en-US" sz="2800" b="1" i="1" dirty="0">
                <a:solidFill>
                  <a:srgbClr val="002060"/>
                </a:solidFill>
                <a:latin typeface="Times New Roman" panose="02020603050405020304" pitchFamily="18" charset="0"/>
                <a:cs typeface="Times New Roman" panose="02020603050405020304" pitchFamily="18" charset="0"/>
              </a:rPr>
              <a:t>: </a:t>
            </a:r>
            <a:r>
              <a:rPr lang="en-US" sz="2800" b="1" dirty="0">
                <a:solidFill>
                  <a:srgbClr val="002060"/>
                </a:solidFill>
                <a:latin typeface="Times New Roman" panose="02020603050405020304" pitchFamily="18" charset="0"/>
                <a:cs typeface="Times New Roman" panose="02020603050405020304" pitchFamily="18" charset="0"/>
              </a:rPr>
              <a:t>Cao Anh </a:t>
            </a:r>
            <a:r>
              <a:rPr lang="en-US" sz="2800" b="1" dirty="0" err="1">
                <a:solidFill>
                  <a:srgbClr val="002060"/>
                </a:solidFill>
                <a:latin typeface="Times New Roman" panose="02020603050405020304" pitchFamily="18" charset="0"/>
                <a:cs typeface="Times New Roman" panose="02020603050405020304" pitchFamily="18" charset="0"/>
              </a:rPr>
              <a:t>Tiền</a:t>
            </a:r>
            <a:endParaRPr lang="vi-VN" sz="2800" b="1" dirty="0">
              <a:solidFill>
                <a:srgbClr val="00206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944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fltVal val="0"/>
                                          </p:val>
                                        </p:tav>
                                        <p:tav tm="100000">
                                          <p:val>
                                            <p:strVal val="#ppt_h"/>
                                          </p:val>
                                        </p:tav>
                                      </p:tavLst>
                                    </p:anim>
                                    <p:animEffect transition="in" filter="fade">
                                      <p:cBhvr>
                                        <p:cTn id="25" dur="500"/>
                                        <p:tgtEl>
                                          <p:spTgt spid="2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fltVal val="0"/>
                                          </p:val>
                                        </p:tav>
                                        <p:tav tm="100000">
                                          <p:val>
                                            <p:strVal val="#ppt_h"/>
                                          </p:val>
                                        </p:tav>
                                      </p:tavLst>
                                    </p:anim>
                                    <p:animEffect transition="in" filter="fade">
                                      <p:cBhvr>
                                        <p:cTn id="35" dur="500"/>
                                        <p:tgtEl>
                                          <p:spTgt spid="23"/>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 calcmode="lin" valueType="num">
                                      <p:cBhvr>
                                        <p:cTn id="38" dur="500" fill="hold"/>
                                        <p:tgtEl>
                                          <p:spTgt spid="17"/>
                                        </p:tgtEl>
                                        <p:attrNameLst>
                                          <p:attrName>ppt_w</p:attrName>
                                        </p:attrNameLst>
                                      </p:cBhvr>
                                      <p:tavLst>
                                        <p:tav tm="0">
                                          <p:val>
                                            <p:fltVal val="0"/>
                                          </p:val>
                                        </p:tav>
                                        <p:tav tm="100000">
                                          <p:val>
                                            <p:strVal val="#ppt_w"/>
                                          </p:val>
                                        </p:tav>
                                      </p:tavLst>
                                    </p:anim>
                                    <p:anim calcmode="lin" valueType="num">
                                      <p:cBhvr>
                                        <p:cTn id="39" dur="500" fill="hold"/>
                                        <p:tgtEl>
                                          <p:spTgt spid="17"/>
                                        </p:tgtEl>
                                        <p:attrNameLst>
                                          <p:attrName>ppt_h</p:attrName>
                                        </p:attrNameLst>
                                      </p:cBhvr>
                                      <p:tavLst>
                                        <p:tav tm="0">
                                          <p:val>
                                            <p:fltVal val="0"/>
                                          </p:val>
                                        </p:tav>
                                        <p:tav tm="100000">
                                          <p:val>
                                            <p:strVal val="#ppt_h"/>
                                          </p:val>
                                        </p:tav>
                                      </p:tavLst>
                                    </p:anim>
                                    <p:animEffect transition="in" filter="fade">
                                      <p:cBhvr>
                                        <p:cTn id="40" dur="500"/>
                                        <p:tgtEl>
                                          <p:spTgt spid="17"/>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 calcmode="lin" valueType="num">
                                      <p:cBhvr>
                                        <p:cTn id="48" dur="500" fill="hold"/>
                                        <p:tgtEl>
                                          <p:spTgt spid="21"/>
                                        </p:tgtEl>
                                        <p:attrNameLst>
                                          <p:attrName>ppt_w</p:attrName>
                                        </p:attrNameLst>
                                      </p:cBhvr>
                                      <p:tavLst>
                                        <p:tav tm="0">
                                          <p:val>
                                            <p:fltVal val="0"/>
                                          </p:val>
                                        </p:tav>
                                        <p:tav tm="100000">
                                          <p:val>
                                            <p:strVal val="#ppt_w"/>
                                          </p:val>
                                        </p:tav>
                                      </p:tavLst>
                                    </p:anim>
                                    <p:anim calcmode="lin" valueType="num">
                                      <p:cBhvr>
                                        <p:cTn id="49" dur="500" fill="hold"/>
                                        <p:tgtEl>
                                          <p:spTgt spid="21"/>
                                        </p:tgtEl>
                                        <p:attrNameLst>
                                          <p:attrName>ppt_h</p:attrName>
                                        </p:attrNameLst>
                                      </p:cBhvr>
                                      <p:tavLst>
                                        <p:tav tm="0">
                                          <p:val>
                                            <p:fltVal val="0"/>
                                          </p:val>
                                        </p:tav>
                                        <p:tav tm="100000">
                                          <p:val>
                                            <p:strVal val="#ppt_h"/>
                                          </p:val>
                                        </p:tav>
                                      </p:tavLst>
                                    </p:anim>
                                    <p:animEffect transition="in" filter="fade">
                                      <p:cBhvr>
                                        <p:cTn id="50" dur="500"/>
                                        <p:tgtEl>
                                          <p:spTgt spid="21"/>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Effect transition="in" filter="fade">
                                      <p:cBhvr>
                                        <p:cTn id="60" dur="500"/>
                                        <p:tgtEl>
                                          <p:spTgt spid="18"/>
                                        </p:tgtEl>
                                      </p:cBhvr>
                                    </p:animEffect>
                                  </p:childTnLst>
                                </p:cTn>
                              </p:par>
                            </p:childTnLst>
                          </p:cTn>
                        </p:par>
                        <p:par>
                          <p:cTn id="61" fill="hold">
                            <p:stCondLst>
                              <p:cond delay="1000"/>
                            </p:stCondLst>
                            <p:childTnLst>
                              <p:par>
                                <p:cTn id="62" presetID="53" presetClass="entr" presetSubtype="16"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500" fill="hold"/>
                                        <p:tgtEl>
                                          <p:spTgt spid="22"/>
                                        </p:tgtEl>
                                        <p:attrNameLst>
                                          <p:attrName>ppt_w</p:attrName>
                                        </p:attrNameLst>
                                      </p:cBhvr>
                                      <p:tavLst>
                                        <p:tav tm="0">
                                          <p:val>
                                            <p:fltVal val="0"/>
                                          </p:val>
                                        </p:tav>
                                        <p:tav tm="100000">
                                          <p:val>
                                            <p:strVal val="#ppt_w"/>
                                          </p:val>
                                        </p:tav>
                                      </p:tavLst>
                                    </p:anim>
                                    <p:anim calcmode="lin" valueType="num">
                                      <p:cBhvr>
                                        <p:cTn id="65" dur="500" fill="hold"/>
                                        <p:tgtEl>
                                          <p:spTgt spid="22"/>
                                        </p:tgtEl>
                                        <p:attrNameLst>
                                          <p:attrName>ppt_h</p:attrName>
                                        </p:attrNameLst>
                                      </p:cBhvr>
                                      <p:tavLst>
                                        <p:tav tm="0">
                                          <p:val>
                                            <p:fltVal val="0"/>
                                          </p:val>
                                        </p:tav>
                                        <p:tav tm="100000">
                                          <p:val>
                                            <p:strVal val="#ppt_h"/>
                                          </p:val>
                                        </p:tav>
                                      </p:tavLst>
                                    </p:anim>
                                    <p:animEffect transition="in" filter="fade">
                                      <p:cBhvr>
                                        <p:cTn id="66" dur="500"/>
                                        <p:tgtEl>
                                          <p:spTgt spid="22"/>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3"/>
                                        </p:tgtEl>
                                        <p:attrNameLst>
                                          <p:attrName>style.visibility</p:attrName>
                                        </p:attrNameLst>
                                      </p:cBhvr>
                                      <p:to>
                                        <p:strVal val="visible"/>
                                      </p:to>
                                    </p:set>
                                    <p:anim calcmode="lin" valueType="num">
                                      <p:cBhvr>
                                        <p:cTn id="70" dur="500" fill="hold"/>
                                        <p:tgtEl>
                                          <p:spTgt spid="3"/>
                                        </p:tgtEl>
                                        <p:attrNameLst>
                                          <p:attrName>ppt_w</p:attrName>
                                        </p:attrNameLst>
                                      </p:cBhvr>
                                      <p:tavLst>
                                        <p:tav tm="0">
                                          <p:val>
                                            <p:fltVal val="0"/>
                                          </p:val>
                                        </p:tav>
                                        <p:tav tm="100000">
                                          <p:val>
                                            <p:strVal val="#ppt_w"/>
                                          </p:val>
                                        </p:tav>
                                      </p:tavLst>
                                    </p:anim>
                                    <p:anim calcmode="lin" valueType="num">
                                      <p:cBhvr>
                                        <p:cTn id="71" dur="500" fill="hold"/>
                                        <p:tgtEl>
                                          <p:spTgt spid="3"/>
                                        </p:tgtEl>
                                        <p:attrNameLst>
                                          <p:attrName>ppt_h</p:attrName>
                                        </p:attrNameLst>
                                      </p:cBhvr>
                                      <p:tavLst>
                                        <p:tav tm="0">
                                          <p:val>
                                            <p:fltVal val="0"/>
                                          </p:val>
                                        </p:tav>
                                        <p:tav tm="100000">
                                          <p:val>
                                            <p:strVal val="#ppt_h"/>
                                          </p:val>
                                        </p:tav>
                                      </p:tavLst>
                                    </p:anim>
                                    <p:animEffect transition="in" filter="fade">
                                      <p:cBhvr>
                                        <p:cTn id="7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animBg="1"/>
      <p:bldP spid="18" grpId="0" animBg="1"/>
      <p:bldP spid="19" grpId="0" animBg="1"/>
      <p:bldP spid="20" grpId="0" animBg="1"/>
      <p:bldP spid="21" grpId="0" animBg="1"/>
      <p:bldP spid="22" grpId="0"/>
      <p:bldP spid="23" grpId="0" animBg="1"/>
      <p:bldP spid="24" grpId="0" animBg="1"/>
      <p:bldP spid="25" grpId="0" animBg="1"/>
      <p:bldP spid="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solidFill>
                      <a:schemeClr val="accent1">
                        <a:lumMod val="60000"/>
                        <a:lumOff val="40000"/>
                      </a:schemeClr>
                    </a:solidFill>
                  </a:tcPr>
                </a:tc>
                <a:tc>
                  <a:txBody>
                    <a:bodyPr/>
                    <a:lstStyle/>
                    <a:p>
                      <a:pPr algn="ctr"/>
                      <a:r>
                        <a:rPr lang="vi-VN" dirty="0"/>
                        <a:t>b </a:t>
                      </a:r>
                    </a:p>
                  </a:txBody>
                  <a:tcPr anchor="ctr">
                    <a:solidFill>
                      <a:schemeClr val="accent1">
                        <a:lumMod val="60000"/>
                        <a:lumOff val="40000"/>
                      </a:schemeClr>
                    </a:solidFill>
                  </a:tcPr>
                </a:tc>
                <a:extLst>
                  <a:ext uri="{0D108BD9-81ED-4DB2-BD59-A6C34878D82A}">
                    <a16:rowId xmlns:a16="http://schemas.microsoft.com/office/drawing/2014/main" val="2096606739"/>
                  </a:ext>
                </a:extLst>
              </a:tr>
              <a:tr h="483701">
                <a:tc>
                  <a:txBody>
                    <a:bodyPr/>
                    <a:lstStyle/>
                    <a:p>
                      <a:pPr algn="ctr"/>
                      <a:r>
                        <a:rPr lang="vi-VN" b="0" dirty="0"/>
                        <a:t>c </a:t>
                      </a:r>
                    </a:p>
                  </a:txBody>
                  <a:tcPr anchor="ctr">
                    <a:solidFill>
                      <a:schemeClr val="accent1">
                        <a:lumMod val="60000"/>
                        <a:lumOff val="40000"/>
                      </a:schemeClr>
                    </a:solidFill>
                  </a:tcPr>
                </a:tc>
                <a:tc>
                  <a:txBody>
                    <a:bodyPr/>
                    <a:lstStyle/>
                    <a:p>
                      <a:pPr algn="ctr"/>
                      <a:r>
                        <a:rPr lang="vi-VN" b="0" dirty="0"/>
                        <a:t>d</a:t>
                      </a:r>
                    </a:p>
                  </a:txBody>
                  <a:tcPr anchor="ctr">
                    <a:solidFill>
                      <a:schemeClr val="accent1">
                        <a:lumMod val="60000"/>
                        <a:lumOff val="40000"/>
                      </a:schemeClr>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954486" y="3820886"/>
            <a:ext cx="5693228" cy="369332"/>
          </a:xfrm>
          <a:prstGeom prst="rect">
            <a:avLst/>
          </a:prstGeom>
          <a:noFill/>
        </p:spPr>
        <p:txBody>
          <a:bodyPr wrap="square" rtlCol="0">
            <a:spAutoFit/>
          </a:bodyPr>
          <a:lstStyle/>
          <a:p>
            <a:r>
              <a:rPr lang="vi-VN" dirty="0"/>
              <a:t>Để tính tổng Pixel ở vùng d, ta lấy điểm M + Q – P - N</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M</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N</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Q</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P</a:t>
            </a:r>
          </a:p>
        </p:txBody>
      </p:sp>
      <p:sp>
        <p:nvSpPr>
          <p:cNvPr id="4" name="TextBox 3">
            <a:extLst>
              <a:ext uri="{FF2B5EF4-FFF2-40B4-BE49-F238E27FC236}">
                <a16:creationId xmlns:a16="http://schemas.microsoft.com/office/drawing/2014/main" id="{017882C5-8113-61CB-B342-F13BF47FF09E}"/>
              </a:ext>
            </a:extLst>
          </p:cNvPr>
          <p:cNvSpPr txBox="1"/>
          <p:nvPr/>
        </p:nvSpPr>
        <p:spPr>
          <a:xfrm>
            <a:off x="6890657" y="2112777"/>
            <a:ext cx="293914" cy="276999"/>
          </a:xfrm>
          <a:prstGeom prst="rect">
            <a:avLst/>
          </a:prstGeom>
          <a:noFill/>
        </p:spPr>
        <p:txBody>
          <a:bodyPr wrap="square" rtlCol="0">
            <a:spAutoFit/>
          </a:bodyPr>
          <a:lstStyle/>
          <a:p>
            <a:r>
              <a:rPr lang="vi-VN" sz="1200" dirty="0"/>
              <a:t>2</a:t>
            </a:r>
          </a:p>
        </p:txBody>
      </p:sp>
      <p:sp>
        <p:nvSpPr>
          <p:cNvPr id="5" name="TextBox 4">
            <a:extLst>
              <a:ext uri="{FF2B5EF4-FFF2-40B4-BE49-F238E27FC236}">
                <a16:creationId xmlns:a16="http://schemas.microsoft.com/office/drawing/2014/main" id="{3444C04D-AEEB-097E-DB4F-40A51DF04733}"/>
              </a:ext>
            </a:extLst>
          </p:cNvPr>
          <p:cNvSpPr txBox="1"/>
          <p:nvPr/>
        </p:nvSpPr>
        <p:spPr>
          <a:xfrm>
            <a:off x="10221685" y="2786742"/>
            <a:ext cx="1588627" cy="369332"/>
          </a:xfrm>
          <a:prstGeom prst="rect">
            <a:avLst/>
          </a:prstGeom>
          <a:noFill/>
        </p:spPr>
        <p:txBody>
          <a:bodyPr wrap="square" rtlCol="0">
            <a:spAutoFit/>
          </a:bodyPr>
          <a:lstStyle/>
          <a:p>
            <a:r>
              <a:rPr lang="vi-VN" b="1" dirty="0"/>
              <a:t>= 2a, b, c, d</a:t>
            </a:r>
          </a:p>
        </p:txBody>
      </p:sp>
      <p:sp>
        <p:nvSpPr>
          <p:cNvPr id="6" name="TextBox 5">
            <a:extLst>
              <a:ext uri="{FF2B5EF4-FFF2-40B4-BE49-F238E27FC236}">
                <a16:creationId xmlns:a16="http://schemas.microsoft.com/office/drawing/2014/main" id="{1E0D3E1F-F450-416A-90FD-838F74ABB546}"/>
              </a:ext>
            </a:extLst>
          </p:cNvPr>
          <p:cNvSpPr txBox="1"/>
          <p:nvPr/>
        </p:nvSpPr>
        <p:spPr>
          <a:xfrm>
            <a:off x="7642387" y="1698389"/>
            <a:ext cx="1164156" cy="369332"/>
          </a:xfrm>
          <a:prstGeom prst="rect">
            <a:avLst/>
          </a:prstGeom>
          <a:noFill/>
        </p:spPr>
        <p:txBody>
          <a:bodyPr wrap="square" rtlCol="0">
            <a:spAutoFit/>
          </a:bodyPr>
          <a:lstStyle/>
          <a:p>
            <a:r>
              <a:rPr lang="vi-VN" dirty="0"/>
              <a:t>+ M + Q</a:t>
            </a:r>
          </a:p>
        </p:txBody>
      </p:sp>
    </p:spTree>
    <p:extLst>
      <p:ext uri="{BB962C8B-B14F-4D97-AF65-F5344CB8AC3E}">
        <p14:creationId xmlns:p14="http://schemas.microsoft.com/office/powerpoint/2010/main" val="576928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extLst>
              <p:ext uri="{D42A27DB-BD31-4B8C-83A1-F6EECF244321}">
                <p14:modId xmlns:p14="http://schemas.microsoft.com/office/powerpoint/2010/main" val="2284959121"/>
              </p:ext>
            </p:extLst>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solidFill>
                      <a:schemeClr val="accent1">
                        <a:lumMod val="60000"/>
                        <a:lumOff val="40000"/>
                      </a:schemeClr>
                    </a:solidFill>
                  </a:tcPr>
                </a:tc>
                <a:tc>
                  <a:txBody>
                    <a:bodyPr/>
                    <a:lstStyle/>
                    <a:p>
                      <a:pPr algn="ctr"/>
                      <a:r>
                        <a:rPr lang="vi-VN" dirty="0"/>
                        <a:t>b </a:t>
                      </a:r>
                    </a:p>
                  </a:txBody>
                  <a:tcPr anchor="ctr">
                    <a:solidFill>
                      <a:schemeClr val="accent1">
                        <a:lumMod val="60000"/>
                        <a:lumOff val="40000"/>
                      </a:schemeClr>
                    </a:solidFill>
                  </a:tcPr>
                </a:tc>
                <a:extLst>
                  <a:ext uri="{0D108BD9-81ED-4DB2-BD59-A6C34878D82A}">
                    <a16:rowId xmlns:a16="http://schemas.microsoft.com/office/drawing/2014/main" val="2096606739"/>
                  </a:ext>
                </a:extLst>
              </a:tr>
              <a:tr h="483701">
                <a:tc>
                  <a:txBody>
                    <a:bodyPr/>
                    <a:lstStyle/>
                    <a:p>
                      <a:pPr algn="ctr"/>
                      <a:r>
                        <a:rPr lang="vi-VN" b="0" dirty="0"/>
                        <a:t>c </a:t>
                      </a:r>
                    </a:p>
                  </a:txBody>
                  <a:tcPr anchor="ctr">
                    <a:solidFill>
                      <a:schemeClr val="bg1"/>
                    </a:solidFill>
                  </a:tcPr>
                </a:tc>
                <a:tc>
                  <a:txBody>
                    <a:bodyPr/>
                    <a:lstStyle/>
                    <a:p>
                      <a:pPr algn="ctr"/>
                      <a:r>
                        <a:rPr lang="vi-VN" b="0" dirty="0"/>
                        <a:t>d</a:t>
                      </a:r>
                    </a:p>
                  </a:txBody>
                  <a:tcPr anchor="ctr">
                    <a:solidFill>
                      <a:schemeClr val="accent1">
                        <a:lumMod val="60000"/>
                        <a:lumOff val="40000"/>
                      </a:schemeClr>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954486" y="3820886"/>
            <a:ext cx="5693228" cy="369332"/>
          </a:xfrm>
          <a:prstGeom prst="rect">
            <a:avLst/>
          </a:prstGeom>
          <a:noFill/>
        </p:spPr>
        <p:txBody>
          <a:bodyPr wrap="square" rtlCol="0">
            <a:spAutoFit/>
          </a:bodyPr>
          <a:lstStyle/>
          <a:p>
            <a:r>
              <a:rPr lang="vi-VN" dirty="0"/>
              <a:t>Để tính tổng Pixel ở vùng d, ta lấy điểm M + Q – P - N</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M</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N</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Q</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P</a:t>
            </a:r>
          </a:p>
        </p:txBody>
      </p:sp>
      <p:sp>
        <p:nvSpPr>
          <p:cNvPr id="5" name="TextBox 4">
            <a:extLst>
              <a:ext uri="{FF2B5EF4-FFF2-40B4-BE49-F238E27FC236}">
                <a16:creationId xmlns:a16="http://schemas.microsoft.com/office/drawing/2014/main" id="{E2BEBE0B-EC0D-A042-370A-75B7A80702A8}"/>
              </a:ext>
            </a:extLst>
          </p:cNvPr>
          <p:cNvSpPr txBox="1"/>
          <p:nvPr/>
        </p:nvSpPr>
        <p:spPr>
          <a:xfrm>
            <a:off x="10221685" y="2786742"/>
            <a:ext cx="1132115" cy="369332"/>
          </a:xfrm>
          <a:prstGeom prst="rect">
            <a:avLst/>
          </a:prstGeom>
          <a:noFill/>
        </p:spPr>
        <p:txBody>
          <a:bodyPr wrap="square" rtlCol="0">
            <a:spAutoFit/>
          </a:bodyPr>
          <a:lstStyle/>
          <a:p>
            <a:r>
              <a:rPr lang="vi-VN" b="1" dirty="0"/>
              <a:t>= a, b, d</a:t>
            </a:r>
          </a:p>
        </p:txBody>
      </p:sp>
      <p:sp>
        <p:nvSpPr>
          <p:cNvPr id="6" name="TextBox 5">
            <a:extLst>
              <a:ext uri="{FF2B5EF4-FFF2-40B4-BE49-F238E27FC236}">
                <a16:creationId xmlns:a16="http://schemas.microsoft.com/office/drawing/2014/main" id="{1D6B8B52-F456-E4E7-EBC8-BEC783D7060C}"/>
              </a:ext>
            </a:extLst>
          </p:cNvPr>
          <p:cNvSpPr txBox="1"/>
          <p:nvPr/>
        </p:nvSpPr>
        <p:spPr>
          <a:xfrm>
            <a:off x="7282545" y="1698389"/>
            <a:ext cx="1523998" cy="369332"/>
          </a:xfrm>
          <a:prstGeom prst="rect">
            <a:avLst/>
          </a:prstGeom>
          <a:noFill/>
        </p:spPr>
        <p:txBody>
          <a:bodyPr wrap="square" rtlCol="0">
            <a:spAutoFit/>
          </a:bodyPr>
          <a:lstStyle/>
          <a:p>
            <a:r>
              <a:rPr lang="vi-VN" dirty="0"/>
              <a:t>+ M + Q - P</a:t>
            </a:r>
          </a:p>
        </p:txBody>
      </p:sp>
    </p:spTree>
    <p:extLst>
      <p:ext uri="{BB962C8B-B14F-4D97-AF65-F5344CB8AC3E}">
        <p14:creationId xmlns:p14="http://schemas.microsoft.com/office/powerpoint/2010/main" val="1390866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extLst>
              <p:ext uri="{D42A27DB-BD31-4B8C-83A1-F6EECF244321}">
                <p14:modId xmlns:p14="http://schemas.microsoft.com/office/powerpoint/2010/main" val="747259460"/>
              </p:ext>
            </p:extLst>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solidFill>
                      <a:schemeClr val="bg1"/>
                    </a:solidFill>
                  </a:tcPr>
                </a:tc>
                <a:tc>
                  <a:txBody>
                    <a:bodyPr/>
                    <a:lstStyle/>
                    <a:p>
                      <a:pPr algn="ctr"/>
                      <a:r>
                        <a:rPr lang="vi-VN" dirty="0"/>
                        <a:t>b </a:t>
                      </a:r>
                    </a:p>
                  </a:txBody>
                  <a:tcPr anchor="ctr">
                    <a:solidFill>
                      <a:schemeClr val="bg1"/>
                    </a:solidFill>
                  </a:tcPr>
                </a:tc>
                <a:extLst>
                  <a:ext uri="{0D108BD9-81ED-4DB2-BD59-A6C34878D82A}">
                    <a16:rowId xmlns:a16="http://schemas.microsoft.com/office/drawing/2014/main" val="2096606739"/>
                  </a:ext>
                </a:extLst>
              </a:tr>
              <a:tr h="483701">
                <a:tc>
                  <a:txBody>
                    <a:bodyPr/>
                    <a:lstStyle/>
                    <a:p>
                      <a:pPr algn="ctr"/>
                      <a:r>
                        <a:rPr lang="vi-VN" b="0" dirty="0"/>
                        <a:t>c </a:t>
                      </a:r>
                    </a:p>
                  </a:txBody>
                  <a:tcPr anchor="ctr">
                    <a:solidFill>
                      <a:schemeClr val="bg1"/>
                    </a:solidFill>
                  </a:tcPr>
                </a:tc>
                <a:tc>
                  <a:txBody>
                    <a:bodyPr/>
                    <a:lstStyle/>
                    <a:p>
                      <a:pPr algn="ctr"/>
                      <a:r>
                        <a:rPr lang="vi-VN" b="0" dirty="0"/>
                        <a:t>d</a:t>
                      </a:r>
                    </a:p>
                  </a:txBody>
                  <a:tcPr anchor="ctr">
                    <a:solidFill>
                      <a:schemeClr val="accent1">
                        <a:lumMod val="60000"/>
                        <a:lumOff val="40000"/>
                      </a:schemeClr>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954486" y="3820886"/>
            <a:ext cx="5693228" cy="369332"/>
          </a:xfrm>
          <a:prstGeom prst="rect">
            <a:avLst/>
          </a:prstGeom>
          <a:noFill/>
        </p:spPr>
        <p:txBody>
          <a:bodyPr wrap="square" rtlCol="0">
            <a:spAutoFit/>
          </a:bodyPr>
          <a:lstStyle/>
          <a:p>
            <a:r>
              <a:rPr lang="vi-VN" dirty="0"/>
              <a:t>Để tính tổng Pixel ở vùng d, ta lấy điểm M + Q – P - N</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M</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N</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Q</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P</a:t>
            </a:r>
          </a:p>
        </p:txBody>
      </p:sp>
      <p:sp>
        <p:nvSpPr>
          <p:cNvPr id="5" name="TextBox 4">
            <a:extLst>
              <a:ext uri="{FF2B5EF4-FFF2-40B4-BE49-F238E27FC236}">
                <a16:creationId xmlns:a16="http://schemas.microsoft.com/office/drawing/2014/main" id="{E2BEBE0B-EC0D-A042-370A-75B7A80702A8}"/>
              </a:ext>
            </a:extLst>
          </p:cNvPr>
          <p:cNvSpPr txBox="1"/>
          <p:nvPr/>
        </p:nvSpPr>
        <p:spPr>
          <a:xfrm>
            <a:off x="10221685" y="2786742"/>
            <a:ext cx="1132115" cy="369332"/>
          </a:xfrm>
          <a:prstGeom prst="rect">
            <a:avLst/>
          </a:prstGeom>
          <a:noFill/>
        </p:spPr>
        <p:txBody>
          <a:bodyPr wrap="square" rtlCol="0">
            <a:spAutoFit/>
          </a:bodyPr>
          <a:lstStyle/>
          <a:p>
            <a:r>
              <a:rPr lang="vi-VN" b="1" dirty="0"/>
              <a:t>= d</a:t>
            </a:r>
          </a:p>
        </p:txBody>
      </p:sp>
      <p:sp>
        <p:nvSpPr>
          <p:cNvPr id="4" name="TextBox 3">
            <a:extLst>
              <a:ext uri="{FF2B5EF4-FFF2-40B4-BE49-F238E27FC236}">
                <a16:creationId xmlns:a16="http://schemas.microsoft.com/office/drawing/2014/main" id="{0071C22F-1159-0B26-09F6-B1B9F3DCAF76}"/>
              </a:ext>
            </a:extLst>
          </p:cNvPr>
          <p:cNvSpPr txBox="1"/>
          <p:nvPr/>
        </p:nvSpPr>
        <p:spPr>
          <a:xfrm>
            <a:off x="7013028" y="1698389"/>
            <a:ext cx="1793515" cy="369332"/>
          </a:xfrm>
          <a:prstGeom prst="rect">
            <a:avLst/>
          </a:prstGeom>
          <a:noFill/>
        </p:spPr>
        <p:txBody>
          <a:bodyPr wrap="square" rtlCol="0">
            <a:spAutoFit/>
          </a:bodyPr>
          <a:lstStyle/>
          <a:p>
            <a:r>
              <a:rPr lang="vi-VN" dirty="0"/>
              <a:t>+ M + Q - P - N</a:t>
            </a:r>
          </a:p>
        </p:txBody>
      </p:sp>
    </p:spTree>
    <p:extLst>
      <p:ext uri="{BB962C8B-B14F-4D97-AF65-F5344CB8AC3E}">
        <p14:creationId xmlns:p14="http://schemas.microsoft.com/office/powerpoint/2010/main" val="32524642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solidFill>
                      <a:schemeClr val="bg1"/>
                    </a:solidFill>
                  </a:tcPr>
                </a:tc>
                <a:tc>
                  <a:txBody>
                    <a:bodyPr/>
                    <a:lstStyle/>
                    <a:p>
                      <a:pPr algn="ctr"/>
                      <a:r>
                        <a:rPr lang="vi-VN" dirty="0"/>
                        <a:t>b </a:t>
                      </a:r>
                    </a:p>
                  </a:txBody>
                  <a:tcPr anchor="ctr">
                    <a:solidFill>
                      <a:schemeClr val="bg1"/>
                    </a:solidFill>
                  </a:tcPr>
                </a:tc>
                <a:extLst>
                  <a:ext uri="{0D108BD9-81ED-4DB2-BD59-A6C34878D82A}">
                    <a16:rowId xmlns:a16="http://schemas.microsoft.com/office/drawing/2014/main" val="2096606739"/>
                  </a:ext>
                </a:extLst>
              </a:tr>
              <a:tr h="483701">
                <a:tc>
                  <a:txBody>
                    <a:bodyPr/>
                    <a:lstStyle/>
                    <a:p>
                      <a:pPr algn="ctr"/>
                      <a:r>
                        <a:rPr lang="vi-VN" b="0" dirty="0"/>
                        <a:t>c </a:t>
                      </a:r>
                    </a:p>
                  </a:txBody>
                  <a:tcPr anchor="ctr">
                    <a:solidFill>
                      <a:schemeClr val="bg1"/>
                    </a:solidFill>
                  </a:tcPr>
                </a:tc>
                <a:tc>
                  <a:txBody>
                    <a:bodyPr/>
                    <a:lstStyle/>
                    <a:p>
                      <a:pPr algn="ctr"/>
                      <a:r>
                        <a:rPr lang="vi-VN" b="0" dirty="0"/>
                        <a:t>d</a:t>
                      </a:r>
                    </a:p>
                  </a:txBody>
                  <a:tcPr anchor="ctr">
                    <a:solidFill>
                      <a:schemeClr val="accent1">
                        <a:lumMod val="60000"/>
                        <a:lumOff val="40000"/>
                      </a:schemeClr>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050971" y="3626074"/>
            <a:ext cx="5943600" cy="369332"/>
          </a:xfrm>
          <a:prstGeom prst="rect">
            <a:avLst/>
          </a:prstGeom>
          <a:noFill/>
        </p:spPr>
        <p:txBody>
          <a:bodyPr wrap="square" rtlCol="0">
            <a:spAutoFit/>
          </a:bodyPr>
          <a:lstStyle/>
          <a:p>
            <a:r>
              <a:rPr lang="vi-VN" dirty="0"/>
              <a:t>Do đó ta tính được (với N là số phần tử trong vùng d):</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1</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2</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4</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3</a:t>
            </a:r>
          </a:p>
        </p:txBody>
      </p:sp>
      <p:sp>
        <p:nvSpPr>
          <p:cNvPr id="5" name="TextBox 4">
            <a:extLst>
              <a:ext uri="{FF2B5EF4-FFF2-40B4-BE49-F238E27FC236}">
                <a16:creationId xmlns:a16="http://schemas.microsoft.com/office/drawing/2014/main" id="{E2BEBE0B-EC0D-A042-370A-75B7A80702A8}"/>
              </a:ext>
            </a:extLst>
          </p:cNvPr>
          <p:cNvSpPr txBox="1"/>
          <p:nvPr/>
        </p:nvSpPr>
        <p:spPr>
          <a:xfrm>
            <a:off x="10221685" y="2786742"/>
            <a:ext cx="1132115" cy="369332"/>
          </a:xfrm>
          <a:prstGeom prst="rect">
            <a:avLst/>
          </a:prstGeom>
          <a:noFill/>
        </p:spPr>
        <p:txBody>
          <a:bodyPr wrap="square" rtlCol="0">
            <a:spAutoFit/>
          </a:bodyPr>
          <a:lstStyle/>
          <a:p>
            <a:r>
              <a:rPr lang="vi-VN" b="1" dirty="0"/>
              <a:t>= d</a:t>
            </a:r>
          </a:p>
        </p:txBody>
      </p:sp>
      <p:pic>
        <p:nvPicPr>
          <p:cNvPr id="7" name="Picture 6">
            <a:extLst>
              <a:ext uri="{FF2B5EF4-FFF2-40B4-BE49-F238E27FC236}">
                <a16:creationId xmlns:a16="http://schemas.microsoft.com/office/drawing/2014/main" id="{90105ED3-C9B5-503C-23E8-20598DF43BF4}"/>
              </a:ext>
            </a:extLst>
          </p:cNvPr>
          <p:cNvPicPr>
            <a:picLocks noChangeAspect="1"/>
          </p:cNvPicPr>
          <p:nvPr/>
        </p:nvPicPr>
        <p:blipFill>
          <a:blip r:embed="rId3"/>
          <a:stretch>
            <a:fillRect/>
          </a:stretch>
        </p:blipFill>
        <p:spPr>
          <a:xfrm>
            <a:off x="5177518" y="4033620"/>
            <a:ext cx="4514850" cy="1466850"/>
          </a:xfrm>
          <a:prstGeom prst="rect">
            <a:avLst/>
          </a:prstGeom>
        </p:spPr>
      </p:pic>
      <p:sp>
        <p:nvSpPr>
          <p:cNvPr id="8" name="TextBox 7">
            <a:extLst>
              <a:ext uri="{FF2B5EF4-FFF2-40B4-BE49-F238E27FC236}">
                <a16:creationId xmlns:a16="http://schemas.microsoft.com/office/drawing/2014/main" id="{245D85B4-B2E5-2B11-A95D-77941217B77F}"/>
              </a:ext>
            </a:extLst>
          </p:cNvPr>
          <p:cNvSpPr txBox="1"/>
          <p:nvPr/>
        </p:nvSpPr>
        <p:spPr>
          <a:xfrm>
            <a:off x="1503032" y="6175245"/>
            <a:ext cx="4114800" cy="369332"/>
          </a:xfrm>
          <a:prstGeom prst="rect">
            <a:avLst/>
          </a:prstGeom>
          <a:noFill/>
        </p:spPr>
        <p:txBody>
          <a:bodyPr wrap="square" rtlCol="0">
            <a:spAutoFit/>
          </a:bodyPr>
          <a:lstStyle/>
          <a:p>
            <a:r>
              <a:rPr lang="vi-VN" b="1" i="1" dirty="0"/>
              <a:t>Giá trị phương sai thu được:</a:t>
            </a:r>
          </a:p>
        </p:txBody>
      </p:sp>
      <p:pic>
        <p:nvPicPr>
          <p:cNvPr id="16" name="Picture 15">
            <a:extLst>
              <a:ext uri="{FF2B5EF4-FFF2-40B4-BE49-F238E27FC236}">
                <a16:creationId xmlns:a16="http://schemas.microsoft.com/office/drawing/2014/main" id="{401C2D10-6B76-0F7E-664A-A2CA1BC882C4}"/>
              </a:ext>
            </a:extLst>
          </p:cNvPr>
          <p:cNvPicPr>
            <a:picLocks noChangeAspect="1"/>
          </p:cNvPicPr>
          <p:nvPr/>
        </p:nvPicPr>
        <p:blipFill>
          <a:blip r:embed="rId4"/>
          <a:stretch>
            <a:fillRect/>
          </a:stretch>
        </p:blipFill>
        <p:spPr>
          <a:xfrm>
            <a:off x="4800542" y="6036061"/>
            <a:ext cx="4029075" cy="647700"/>
          </a:xfrm>
          <a:prstGeom prst="rect">
            <a:avLst/>
          </a:prstGeom>
        </p:spPr>
      </p:pic>
    </p:spTree>
    <p:extLst>
      <p:ext uri="{BB962C8B-B14F-4D97-AF65-F5344CB8AC3E}">
        <p14:creationId xmlns:p14="http://schemas.microsoft.com/office/powerpoint/2010/main" val="2320955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3015343" y="266937"/>
            <a:ext cx="9176658" cy="584775"/>
          </a:xfrm>
          <a:prstGeom prst="rect">
            <a:avLst/>
          </a:prstGeom>
          <a:noFill/>
        </p:spPr>
        <p:txBody>
          <a:bodyPr wrap="square" rtlCol="0">
            <a:spAutoFit/>
          </a:bodyPr>
          <a:lstStyle/>
          <a:p>
            <a:pPr algn="r"/>
            <a:r>
              <a:rPr lang="en-US" sz="3200" dirty="0" err="1">
                <a:solidFill>
                  <a:srgbClr val="355E7A"/>
                </a:solidFill>
                <a:latin typeface="Roboto Black" panose="02000000000000000000" pitchFamily="2" charset="0"/>
                <a:ea typeface="Roboto Black" panose="02000000000000000000" pitchFamily="2" charset="0"/>
              </a:rPr>
              <a:t>Haar</a:t>
            </a:r>
            <a:r>
              <a:rPr lang="en-US" sz="3200" dirty="0">
                <a:solidFill>
                  <a:srgbClr val="355E7A"/>
                </a:solidFill>
                <a:latin typeface="Roboto Black" panose="02000000000000000000" pitchFamily="2" charset="0"/>
                <a:ea typeface="Roboto Black" panose="02000000000000000000" pitchFamily="2" charset="0"/>
              </a:rPr>
              <a:t>-Like </a:t>
            </a:r>
            <a:r>
              <a:rPr lang="en-US" sz="3200" dirty="0" err="1">
                <a:solidFill>
                  <a:srgbClr val="355E7A"/>
                </a:solidFill>
                <a:latin typeface="Roboto Black" panose="02000000000000000000" pitchFamily="2" charset="0"/>
                <a:ea typeface="Roboto Black" panose="02000000000000000000" pitchFamily="2" charset="0"/>
              </a:rPr>
              <a:t>sử</a:t>
            </a:r>
            <a:r>
              <a:rPr lang="en-US" sz="3200" dirty="0">
                <a:solidFill>
                  <a:srgbClr val="355E7A"/>
                </a:solidFill>
                <a:latin typeface="Roboto Black" panose="02000000000000000000" pitchFamily="2" charset="0"/>
                <a:ea typeface="Roboto Black" panose="02000000000000000000" pitchFamily="2" charset="0"/>
              </a:rPr>
              <a:t> </a:t>
            </a:r>
            <a:r>
              <a:rPr lang="en-US" sz="3200" dirty="0" err="1">
                <a:solidFill>
                  <a:srgbClr val="355E7A"/>
                </a:solidFill>
                <a:latin typeface="Roboto Black" panose="02000000000000000000" pitchFamily="2" charset="0"/>
                <a:ea typeface="Roboto Black" panose="02000000000000000000" pitchFamily="2" charset="0"/>
              </a:rPr>
              <a:t>dụng</a:t>
            </a:r>
            <a:r>
              <a:rPr lang="en-US" sz="3200" dirty="0">
                <a:solidFill>
                  <a:srgbClr val="355E7A"/>
                </a:solidFill>
                <a:latin typeface="Roboto Black" panose="02000000000000000000" pitchFamily="2" charset="0"/>
                <a:ea typeface="Roboto Black" panose="02000000000000000000" pitchFamily="2" charset="0"/>
              </a:rPr>
              <a:t> </a:t>
            </a:r>
            <a:r>
              <a:rPr lang="en-US" sz="3200" dirty="0" err="1">
                <a:solidFill>
                  <a:srgbClr val="355E7A"/>
                </a:solidFill>
                <a:latin typeface="Roboto Black" panose="02000000000000000000" pitchFamily="2" charset="0"/>
                <a:ea typeface="Roboto Black" panose="02000000000000000000" pitchFamily="2" charset="0"/>
              </a:rPr>
              <a:t>phương</a:t>
            </a:r>
            <a:r>
              <a:rPr lang="en-US" sz="3200" dirty="0">
                <a:solidFill>
                  <a:srgbClr val="355E7A"/>
                </a:solidFill>
                <a:latin typeface="Roboto Black" panose="02000000000000000000" pitchFamily="2" charset="0"/>
                <a:ea typeface="Roboto Black" panose="02000000000000000000" pitchFamily="2" charset="0"/>
              </a:rPr>
              <a:t> </a:t>
            </a:r>
            <a:r>
              <a:rPr lang="en-US" sz="3200" dirty="0" err="1">
                <a:solidFill>
                  <a:srgbClr val="355E7A"/>
                </a:solidFill>
                <a:latin typeface="Roboto Black" panose="02000000000000000000" pitchFamily="2" charset="0"/>
                <a:ea typeface="Roboto Black" panose="02000000000000000000" pitchFamily="2" charset="0"/>
              </a:rPr>
              <a:t>sai</a:t>
            </a:r>
            <a:endParaRPr lang="en-US" sz="3200" dirty="0">
              <a:solidFill>
                <a:srgbClr val="355E7A"/>
              </a:solidFill>
              <a:latin typeface="Roboto Black" panose="02000000000000000000" pitchFamily="2" charset="0"/>
              <a:ea typeface="Roboto Black" panose="02000000000000000000" pitchFamily="2" charset="0"/>
            </a:endParaRPr>
          </a:p>
        </p:txBody>
      </p:sp>
      <p:pic>
        <p:nvPicPr>
          <p:cNvPr id="6" name="Picture 5">
            <a:extLst>
              <a:ext uri="{FF2B5EF4-FFF2-40B4-BE49-F238E27FC236}">
                <a16:creationId xmlns:a16="http://schemas.microsoft.com/office/drawing/2014/main" id="{EC263B96-5496-4D71-7C68-D2B44C324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5" y="1996988"/>
            <a:ext cx="839715" cy="761741"/>
          </a:xfrm>
          <a:prstGeom prst="rect">
            <a:avLst/>
          </a:prstGeom>
        </p:spPr>
      </p:pic>
      <p:pic>
        <p:nvPicPr>
          <p:cNvPr id="7" name="Picture 6">
            <a:extLst>
              <a:ext uri="{FF2B5EF4-FFF2-40B4-BE49-F238E27FC236}">
                <a16:creationId xmlns:a16="http://schemas.microsoft.com/office/drawing/2014/main" id="{4ECB7337-9806-6E77-E9F9-7EFF10C088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5" y="3011217"/>
            <a:ext cx="839715" cy="761741"/>
          </a:xfrm>
          <a:prstGeom prst="rect">
            <a:avLst/>
          </a:prstGeom>
        </p:spPr>
      </p:pic>
      <p:sp>
        <p:nvSpPr>
          <p:cNvPr id="9" name="Text Placeholder 6">
            <a:extLst>
              <a:ext uri="{FF2B5EF4-FFF2-40B4-BE49-F238E27FC236}">
                <a16:creationId xmlns:a16="http://schemas.microsoft.com/office/drawing/2014/main" id="{5D089459-90AA-86D7-0A46-A8BC08A210B2}"/>
              </a:ext>
            </a:extLst>
          </p:cNvPr>
          <p:cNvSpPr txBox="1">
            <a:spLocks/>
          </p:cNvSpPr>
          <p:nvPr/>
        </p:nvSpPr>
        <p:spPr>
          <a:xfrm>
            <a:off x="8011887" y="2163877"/>
            <a:ext cx="4180114" cy="42692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400" dirty="0">
                <a:solidFill>
                  <a:srgbClr val="355E7A"/>
                </a:solidFill>
                <a:latin typeface="Roboto Light" panose="02000000000000000000" pitchFamily="2" charset="0"/>
                <a:ea typeface="Roboto Light" panose="02000000000000000000" pitchFamily="2" charset="0"/>
              </a:rPr>
              <a:t>tạo ra bộ lọc (cửa sổ) hình chữ nhật để quét ảnh</a:t>
            </a:r>
            <a:endParaRPr lang="en-US" sz="1400" dirty="0">
              <a:solidFill>
                <a:srgbClr val="355E7A"/>
              </a:solidFill>
              <a:latin typeface="Roboto" panose="02000000000000000000" pitchFamily="2" charset="0"/>
              <a:ea typeface="Roboto" panose="02000000000000000000" pitchFamily="2" charset="0"/>
            </a:endParaRPr>
          </a:p>
        </p:txBody>
      </p:sp>
      <p:sp>
        <p:nvSpPr>
          <p:cNvPr id="10" name="Text Placeholder 6">
            <a:extLst>
              <a:ext uri="{FF2B5EF4-FFF2-40B4-BE49-F238E27FC236}">
                <a16:creationId xmlns:a16="http://schemas.microsoft.com/office/drawing/2014/main" id="{940DC212-7AF5-76AF-8E5A-537F3623FBBC}"/>
              </a:ext>
            </a:extLst>
          </p:cNvPr>
          <p:cNvSpPr txBox="1">
            <a:spLocks/>
          </p:cNvSpPr>
          <p:nvPr/>
        </p:nvSpPr>
        <p:spPr>
          <a:xfrm>
            <a:off x="8149507" y="3035388"/>
            <a:ext cx="3911864" cy="725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altLang="ja-JP" sz="1400" dirty="0">
                <a:solidFill>
                  <a:srgbClr val="355E7A"/>
                </a:solidFill>
                <a:latin typeface="Roboto Light" panose="02000000000000000000" pitchFamily="2" charset="0"/>
                <a:ea typeface="Roboto Light" panose="02000000000000000000" pitchFamily="2" charset="0"/>
              </a:rPr>
              <a:t>Trong quá trình quét, ta sẽ tìm ra các giá trị của đặc trưng Haar-Like </a:t>
            </a:r>
            <a:endParaRPr lang="en-US" sz="1400" dirty="0">
              <a:solidFill>
                <a:srgbClr val="355E7A"/>
              </a:solidFill>
              <a:latin typeface="Roboto" panose="02000000000000000000" pitchFamily="2" charset="0"/>
              <a:ea typeface="Roboto" panose="02000000000000000000" pitchFamily="2" charset="0"/>
            </a:endParaRPr>
          </a:p>
        </p:txBody>
      </p:sp>
      <p:sp>
        <p:nvSpPr>
          <p:cNvPr id="11" name="Text Placeholder 6">
            <a:extLst>
              <a:ext uri="{FF2B5EF4-FFF2-40B4-BE49-F238E27FC236}">
                <a16:creationId xmlns:a16="http://schemas.microsoft.com/office/drawing/2014/main" id="{C2CD39C3-2454-0FA3-EF19-2A8654987B6C}"/>
              </a:ext>
            </a:extLst>
          </p:cNvPr>
          <p:cNvSpPr txBox="1">
            <a:spLocks/>
          </p:cNvSpPr>
          <p:nvPr/>
        </p:nvSpPr>
        <p:spPr>
          <a:xfrm>
            <a:off x="315686" y="4409101"/>
            <a:ext cx="6346370" cy="7254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altLang="ja-JP" sz="1500" dirty="0">
                <a:solidFill>
                  <a:srgbClr val="002060"/>
                </a:solidFill>
                <a:latin typeface="Roboto Light" panose="02000000000000000000" pitchFamily="2" charset="0"/>
                <a:ea typeface="Roboto Light" panose="02000000000000000000" pitchFamily="2" charset="0"/>
              </a:rPr>
              <a:t>Hình 1 , 2: sự khác biệt giữa tổng các giá trị phương sai trong hai vùng hình chữ nhật</a:t>
            </a:r>
            <a:endParaRPr lang="en-US" sz="1500" dirty="0">
              <a:solidFill>
                <a:srgbClr val="002060"/>
              </a:solidFill>
              <a:latin typeface="Roboto" panose="02000000000000000000" pitchFamily="2" charset="0"/>
              <a:ea typeface="Roboto" panose="02000000000000000000" pitchFamily="2" charset="0"/>
            </a:endParaRPr>
          </a:p>
        </p:txBody>
      </p:sp>
      <p:pic>
        <p:nvPicPr>
          <p:cNvPr id="2" name="Picture 1">
            <a:extLst>
              <a:ext uri="{FF2B5EF4-FFF2-40B4-BE49-F238E27FC236}">
                <a16:creationId xmlns:a16="http://schemas.microsoft.com/office/drawing/2014/main" id="{A8715B60-274D-F06F-C5C9-6A60033F6B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5" y="4075101"/>
            <a:ext cx="839715" cy="761741"/>
          </a:xfrm>
          <a:prstGeom prst="rect">
            <a:avLst/>
          </a:prstGeom>
        </p:spPr>
      </p:pic>
      <p:sp>
        <p:nvSpPr>
          <p:cNvPr id="4" name="Text Placeholder 6">
            <a:extLst>
              <a:ext uri="{FF2B5EF4-FFF2-40B4-BE49-F238E27FC236}">
                <a16:creationId xmlns:a16="http://schemas.microsoft.com/office/drawing/2014/main" id="{B1BC1B04-75E4-6056-0AEB-8C3C08CDF5A4}"/>
              </a:ext>
            </a:extLst>
          </p:cNvPr>
          <p:cNvSpPr txBox="1">
            <a:spLocks/>
          </p:cNvSpPr>
          <p:nvPr/>
        </p:nvSpPr>
        <p:spPr>
          <a:xfrm>
            <a:off x="8149507" y="4099272"/>
            <a:ext cx="3911864" cy="725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altLang="ja-JP" sz="1400" dirty="0">
                <a:solidFill>
                  <a:srgbClr val="355E7A"/>
                </a:solidFill>
                <a:latin typeface="Roboto Light" panose="02000000000000000000" pitchFamily="2" charset="0"/>
                <a:ea typeface="Roboto Light" panose="02000000000000000000" pitchFamily="2" charset="0"/>
              </a:rPr>
              <a:t>Sử dụng 04 đặc trưng hình chữ nhật đơn giản để phân loại ảnh</a:t>
            </a:r>
            <a:endParaRPr lang="en-US" sz="1400" dirty="0">
              <a:solidFill>
                <a:srgbClr val="355E7A"/>
              </a:solidFill>
              <a:latin typeface="Roboto" panose="02000000000000000000" pitchFamily="2" charset="0"/>
              <a:ea typeface="Roboto" panose="02000000000000000000" pitchFamily="2" charset="0"/>
            </a:endParaRPr>
          </a:p>
        </p:txBody>
      </p:sp>
      <p:sp>
        <p:nvSpPr>
          <p:cNvPr id="15" name="Text Placeholder 6">
            <a:extLst>
              <a:ext uri="{FF2B5EF4-FFF2-40B4-BE49-F238E27FC236}">
                <a16:creationId xmlns:a16="http://schemas.microsoft.com/office/drawing/2014/main" id="{89E13F3A-1E3E-32AE-1C85-11238F7F244D}"/>
              </a:ext>
            </a:extLst>
          </p:cNvPr>
          <p:cNvSpPr txBox="1">
            <a:spLocks/>
          </p:cNvSpPr>
          <p:nvPr/>
        </p:nvSpPr>
        <p:spPr>
          <a:xfrm>
            <a:off x="315684" y="5134585"/>
            <a:ext cx="6346371" cy="7254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altLang="ja-JP" sz="1500" dirty="0">
                <a:solidFill>
                  <a:srgbClr val="002060"/>
                </a:solidFill>
                <a:latin typeface="Roboto Light" panose="02000000000000000000" pitchFamily="2" charset="0"/>
                <a:ea typeface="Roboto Light" panose="02000000000000000000" pitchFamily="2" charset="0"/>
              </a:rPr>
              <a:t>hình 3: Tính toán tổng giá trị phương sai trong hai hình chữ nhật bên ngoài được trừ đi từ tổng giá trị phương sai trong hình chữ nhật ở giữa.</a:t>
            </a:r>
            <a:endParaRPr lang="en-US" sz="1500" dirty="0">
              <a:solidFill>
                <a:srgbClr val="002060"/>
              </a:solidFill>
              <a:latin typeface="Roboto" panose="02000000000000000000" pitchFamily="2" charset="0"/>
              <a:ea typeface="Roboto" panose="02000000000000000000" pitchFamily="2" charset="0"/>
            </a:endParaRPr>
          </a:p>
        </p:txBody>
      </p:sp>
      <p:sp>
        <p:nvSpPr>
          <p:cNvPr id="16" name="Text Placeholder 6">
            <a:extLst>
              <a:ext uri="{FF2B5EF4-FFF2-40B4-BE49-F238E27FC236}">
                <a16:creationId xmlns:a16="http://schemas.microsoft.com/office/drawing/2014/main" id="{7C8CD8C6-025F-F26C-1D14-328E7339A55C}"/>
              </a:ext>
            </a:extLst>
          </p:cNvPr>
          <p:cNvSpPr txBox="1">
            <a:spLocks/>
          </p:cNvSpPr>
          <p:nvPr/>
        </p:nvSpPr>
        <p:spPr>
          <a:xfrm>
            <a:off x="315684" y="5897083"/>
            <a:ext cx="6275615" cy="7254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altLang="ja-JP" sz="1500" dirty="0">
                <a:solidFill>
                  <a:srgbClr val="002060"/>
                </a:solidFill>
                <a:latin typeface="Roboto Light" panose="02000000000000000000" pitchFamily="2" charset="0"/>
                <a:ea typeface="Roboto Light" panose="02000000000000000000" pitchFamily="2" charset="0"/>
              </a:rPr>
              <a:t>Hình 4: Tính toán sự khác biệt của tổng các giá trị phương sai giữa các cặp hình chữ nhật theo đường chéo.</a:t>
            </a:r>
            <a:endParaRPr lang="en-US" sz="1500" dirty="0">
              <a:solidFill>
                <a:srgbClr val="002060"/>
              </a:solidFill>
              <a:latin typeface="Roboto" panose="02000000000000000000" pitchFamily="2" charset="0"/>
              <a:ea typeface="Roboto" panose="02000000000000000000" pitchFamily="2" charset="0"/>
            </a:endParaRPr>
          </a:p>
        </p:txBody>
      </p:sp>
      <p:pic>
        <p:nvPicPr>
          <p:cNvPr id="17" name="Picture 16">
            <a:extLst>
              <a:ext uri="{FF2B5EF4-FFF2-40B4-BE49-F238E27FC236}">
                <a16:creationId xmlns:a16="http://schemas.microsoft.com/office/drawing/2014/main" id="{6ECC80A9-9C70-586F-9397-C938C7288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478" y="659745"/>
            <a:ext cx="3609185" cy="3615398"/>
          </a:xfrm>
          <a:prstGeom prst="rect">
            <a:avLst/>
          </a:prstGeom>
        </p:spPr>
      </p:pic>
    </p:spTree>
    <p:extLst>
      <p:ext uri="{BB962C8B-B14F-4D97-AF65-F5344CB8AC3E}">
        <p14:creationId xmlns:p14="http://schemas.microsoft.com/office/powerpoint/2010/main" val="3523692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p:cTn id="56" dur="500" fill="hold"/>
                                        <p:tgtEl>
                                          <p:spTgt spid="11"/>
                                        </p:tgtEl>
                                        <p:attrNameLst>
                                          <p:attrName>ppt_w</p:attrName>
                                        </p:attrNameLst>
                                      </p:cBhvr>
                                      <p:tavLst>
                                        <p:tav tm="0">
                                          <p:val>
                                            <p:fltVal val="0"/>
                                          </p:val>
                                        </p:tav>
                                        <p:tav tm="100000">
                                          <p:val>
                                            <p:strVal val="#ppt_w"/>
                                          </p:val>
                                        </p:tav>
                                      </p:tavLst>
                                    </p:anim>
                                    <p:anim calcmode="lin" valueType="num">
                                      <p:cBhvr>
                                        <p:cTn id="57" dur="500" fill="hold"/>
                                        <p:tgtEl>
                                          <p:spTgt spid="11"/>
                                        </p:tgtEl>
                                        <p:attrNameLst>
                                          <p:attrName>ppt_h</p:attrName>
                                        </p:attrNameLst>
                                      </p:cBhvr>
                                      <p:tavLst>
                                        <p:tav tm="0">
                                          <p:val>
                                            <p:fltVal val="0"/>
                                          </p:val>
                                        </p:tav>
                                        <p:tav tm="100000">
                                          <p:val>
                                            <p:strVal val="#ppt_h"/>
                                          </p:val>
                                        </p:tav>
                                      </p:tavLst>
                                    </p:anim>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p:cTn id="63" dur="500" fill="hold"/>
                                        <p:tgtEl>
                                          <p:spTgt spid="15"/>
                                        </p:tgtEl>
                                        <p:attrNameLst>
                                          <p:attrName>ppt_w</p:attrName>
                                        </p:attrNameLst>
                                      </p:cBhvr>
                                      <p:tavLst>
                                        <p:tav tm="0">
                                          <p:val>
                                            <p:fltVal val="0"/>
                                          </p:val>
                                        </p:tav>
                                        <p:tav tm="100000">
                                          <p:val>
                                            <p:strVal val="#ppt_w"/>
                                          </p:val>
                                        </p:tav>
                                      </p:tavLst>
                                    </p:anim>
                                    <p:anim calcmode="lin" valueType="num">
                                      <p:cBhvr>
                                        <p:cTn id="64" dur="500" fill="hold"/>
                                        <p:tgtEl>
                                          <p:spTgt spid="15"/>
                                        </p:tgtEl>
                                        <p:attrNameLst>
                                          <p:attrName>ppt_h</p:attrName>
                                        </p:attrNameLst>
                                      </p:cBhvr>
                                      <p:tavLst>
                                        <p:tav tm="0">
                                          <p:val>
                                            <p:fltVal val="0"/>
                                          </p:val>
                                        </p:tav>
                                        <p:tav tm="100000">
                                          <p:val>
                                            <p:strVal val="#ppt_h"/>
                                          </p:val>
                                        </p:tav>
                                      </p:tavLst>
                                    </p:anim>
                                    <p:animEffect transition="in" filter="fade">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BD89AD2-75D0-4C40-966C-F4FCAAB739D3}"/>
              </a:ext>
            </a:extLst>
          </p:cNvPr>
          <p:cNvGraphicFramePr/>
          <p:nvPr/>
        </p:nvGraphicFramePr>
        <p:xfrm>
          <a:off x="3807114" y="968281"/>
          <a:ext cx="4577773" cy="2931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A09594FB-3B5B-476F-A1C4-18D6FD7BFF85}"/>
              </a:ext>
            </a:extLst>
          </p:cNvPr>
          <p:cNvGraphicFramePr/>
          <p:nvPr/>
        </p:nvGraphicFramePr>
        <p:xfrm>
          <a:off x="3807114" y="2725498"/>
          <a:ext cx="4577773" cy="2931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TextBox 5">
            <a:extLst>
              <a:ext uri="{FF2B5EF4-FFF2-40B4-BE49-F238E27FC236}">
                <a16:creationId xmlns:a16="http://schemas.microsoft.com/office/drawing/2014/main" id="{858F6E5C-2005-4872-BB8E-82239688A6B9}"/>
              </a:ext>
            </a:extLst>
          </p:cNvPr>
          <p:cNvSpPr txBox="1"/>
          <p:nvPr/>
        </p:nvSpPr>
        <p:spPr>
          <a:xfrm>
            <a:off x="556577" y="268092"/>
            <a:ext cx="10077799" cy="1077218"/>
          </a:xfrm>
          <a:prstGeom prst="rect">
            <a:avLst/>
          </a:prstGeom>
          <a:noFill/>
        </p:spPr>
        <p:txBody>
          <a:bodyPr wrap="square" rtlCol="0">
            <a:spAutoFit/>
          </a:bodyPr>
          <a:lstStyle/>
          <a:p>
            <a:pPr algn="just"/>
            <a:r>
              <a:rPr lang="vi-VN" sz="3200" dirty="0">
                <a:solidFill>
                  <a:srgbClr val="355E7A"/>
                </a:solidFill>
                <a:latin typeface="Roboto Black" panose="02000000000000000000" pitchFamily="2" charset="0"/>
                <a:ea typeface="Roboto Black" panose="02000000000000000000" pitchFamily="2" charset="0"/>
              </a:rPr>
              <a:t>Nhận diện khuôn mặt sử dụng trích lọc đặc trưng </a:t>
            </a:r>
            <a:br>
              <a:rPr lang="vi-VN" sz="3200" dirty="0">
                <a:solidFill>
                  <a:srgbClr val="355E7A"/>
                </a:solidFill>
                <a:latin typeface="Roboto Black" panose="02000000000000000000" pitchFamily="2" charset="0"/>
                <a:ea typeface="Roboto Black" panose="02000000000000000000" pitchFamily="2" charset="0"/>
              </a:rPr>
            </a:br>
            <a:r>
              <a:rPr lang="vi-VN" sz="3200" dirty="0">
                <a:solidFill>
                  <a:srgbClr val="355E7A"/>
                </a:solidFill>
                <a:latin typeface="Roboto Black" panose="02000000000000000000" pitchFamily="2" charset="0"/>
                <a:ea typeface="Roboto Black" panose="02000000000000000000" pitchFamily="2" charset="0"/>
              </a:rPr>
              <a:t>Haar-Like dựa trên phương sai và SVM</a:t>
            </a:r>
            <a:endParaRPr lang="en-US" sz="3200" dirty="0">
              <a:solidFill>
                <a:srgbClr val="355E7A"/>
              </a:solidFill>
              <a:latin typeface="Roboto Black" panose="02000000000000000000" pitchFamily="2" charset="0"/>
              <a:ea typeface="Roboto Black" panose="02000000000000000000" pitchFamily="2" charset="0"/>
            </a:endParaRPr>
          </a:p>
        </p:txBody>
      </p:sp>
      <p:sp>
        <p:nvSpPr>
          <p:cNvPr id="7" name="Oval 6">
            <a:extLst>
              <a:ext uri="{FF2B5EF4-FFF2-40B4-BE49-F238E27FC236}">
                <a16:creationId xmlns:a16="http://schemas.microsoft.com/office/drawing/2014/main" id="{29A2C5EA-4250-4481-93DA-132A4CF9D931}"/>
              </a:ext>
            </a:extLst>
          </p:cNvPr>
          <p:cNvSpPr/>
          <p:nvPr/>
        </p:nvSpPr>
        <p:spPr>
          <a:xfrm>
            <a:off x="11807972" y="190697"/>
            <a:ext cx="297423" cy="297423"/>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C2164C6-E3EB-408F-B383-7B62AAAD03FB}"/>
              </a:ext>
            </a:extLst>
          </p:cNvPr>
          <p:cNvSpPr/>
          <p:nvPr/>
        </p:nvSpPr>
        <p:spPr>
          <a:xfrm>
            <a:off x="11423944" y="468839"/>
            <a:ext cx="768056" cy="768056"/>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9FC3EFE-060A-4B37-A767-06A33F14AACF}"/>
              </a:ext>
            </a:extLst>
          </p:cNvPr>
          <p:cNvSpPr/>
          <p:nvPr/>
        </p:nvSpPr>
        <p:spPr>
          <a:xfrm>
            <a:off x="10668978" y="31459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20E2C9-58E4-44B2-8CD1-71F95E420710}"/>
              </a:ext>
            </a:extLst>
          </p:cNvPr>
          <p:cNvSpPr/>
          <p:nvPr/>
        </p:nvSpPr>
        <p:spPr>
          <a:xfrm>
            <a:off x="11323570" y="168368"/>
            <a:ext cx="292388" cy="292388"/>
          </a:xfrm>
          <a:prstGeom prst="ellipse">
            <a:avLst/>
          </a:prstGeom>
          <a:solidFill>
            <a:srgbClr val="BE6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8A42AB3-8963-4BCF-94B2-29D1FF85AF13}"/>
              </a:ext>
            </a:extLst>
          </p:cNvPr>
          <p:cNvSpPr/>
          <p:nvPr/>
        </p:nvSpPr>
        <p:spPr>
          <a:xfrm>
            <a:off x="11019344" y="843026"/>
            <a:ext cx="369998" cy="369999"/>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a:extLst>
              <a:ext uri="{FF2B5EF4-FFF2-40B4-BE49-F238E27FC236}">
                <a16:creationId xmlns:a16="http://schemas.microsoft.com/office/drawing/2014/main" id="{5F70541E-C340-45EF-93CC-F6293AE84666}"/>
              </a:ext>
            </a:extLst>
          </p:cNvPr>
          <p:cNvSpPr txBox="1">
            <a:spLocks/>
          </p:cNvSpPr>
          <p:nvPr/>
        </p:nvSpPr>
        <p:spPr>
          <a:xfrm>
            <a:off x="1420950" y="1989255"/>
            <a:ext cx="2180492" cy="4220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600" dirty="0" err="1">
                <a:solidFill>
                  <a:srgbClr val="355E7A"/>
                </a:solidFill>
                <a:latin typeface="Roboto Light" panose="02000000000000000000" pitchFamily="2" charset="0"/>
                <a:ea typeface="Roboto Light" panose="02000000000000000000" pitchFamily="2" charset="0"/>
              </a:rPr>
              <a:t>Chuẩn</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bị</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dữ</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liệu</a:t>
            </a:r>
            <a:endParaRPr lang="en-US" sz="1600" dirty="0">
              <a:solidFill>
                <a:srgbClr val="355E7A"/>
              </a:solidFill>
              <a:latin typeface="Roboto" panose="02000000000000000000" pitchFamily="2" charset="0"/>
              <a:ea typeface="Roboto" panose="02000000000000000000" pitchFamily="2" charset="0"/>
            </a:endParaRPr>
          </a:p>
        </p:txBody>
      </p:sp>
      <p:sp>
        <p:nvSpPr>
          <p:cNvPr id="13" name="Text Placeholder 6">
            <a:extLst>
              <a:ext uri="{FF2B5EF4-FFF2-40B4-BE49-F238E27FC236}">
                <a16:creationId xmlns:a16="http://schemas.microsoft.com/office/drawing/2014/main" id="{2CF35D59-CD0A-473C-942F-9EB4739B30EB}"/>
              </a:ext>
            </a:extLst>
          </p:cNvPr>
          <p:cNvSpPr txBox="1">
            <a:spLocks/>
          </p:cNvSpPr>
          <p:nvPr/>
        </p:nvSpPr>
        <p:spPr>
          <a:xfrm>
            <a:off x="8590559" y="2254862"/>
            <a:ext cx="2627713" cy="470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600" dirty="0" err="1">
                <a:solidFill>
                  <a:srgbClr val="355E7A"/>
                </a:solidFill>
                <a:latin typeface="Roboto Light" panose="02000000000000000000" pitchFamily="2" charset="0"/>
                <a:ea typeface="Roboto Light" panose="02000000000000000000" pitchFamily="2" charset="0"/>
              </a:rPr>
              <a:t>Tạo</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các</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Haar</a:t>
            </a:r>
            <a:r>
              <a:rPr lang="en-US" altLang="ja-JP" sz="1600" dirty="0">
                <a:solidFill>
                  <a:srgbClr val="355E7A"/>
                </a:solidFill>
                <a:latin typeface="Roboto Light" panose="02000000000000000000" pitchFamily="2" charset="0"/>
                <a:ea typeface="Roboto Light" panose="02000000000000000000" pitchFamily="2" charset="0"/>
              </a:rPr>
              <a:t>-Like feature</a:t>
            </a:r>
            <a:endParaRPr lang="en-US" sz="1600" dirty="0">
              <a:solidFill>
                <a:srgbClr val="355E7A"/>
              </a:solidFill>
              <a:latin typeface="Roboto" panose="02000000000000000000" pitchFamily="2" charset="0"/>
              <a:ea typeface="Roboto" panose="02000000000000000000" pitchFamily="2" charset="0"/>
            </a:endParaRPr>
          </a:p>
        </p:txBody>
      </p:sp>
      <p:sp>
        <p:nvSpPr>
          <p:cNvPr id="21" name="Text Placeholder 6">
            <a:extLst>
              <a:ext uri="{FF2B5EF4-FFF2-40B4-BE49-F238E27FC236}">
                <a16:creationId xmlns:a16="http://schemas.microsoft.com/office/drawing/2014/main" id="{B8136B3F-45DF-434C-832F-3493283D2C3C}"/>
              </a:ext>
            </a:extLst>
          </p:cNvPr>
          <p:cNvSpPr txBox="1">
            <a:spLocks/>
          </p:cNvSpPr>
          <p:nvPr/>
        </p:nvSpPr>
        <p:spPr>
          <a:xfrm>
            <a:off x="1420950" y="3768972"/>
            <a:ext cx="2180492" cy="4220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600" dirty="0" err="1">
                <a:solidFill>
                  <a:srgbClr val="355E7A"/>
                </a:solidFill>
                <a:latin typeface="Roboto Light" panose="02000000000000000000" pitchFamily="2" charset="0"/>
                <a:ea typeface="Roboto Light" panose="02000000000000000000" pitchFamily="2" charset="0"/>
              </a:rPr>
              <a:t>Huấn</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luyện</a:t>
            </a:r>
            <a:r>
              <a:rPr lang="en-US" altLang="ja-JP" sz="1600" dirty="0">
                <a:solidFill>
                  <a:srgbClr val="355E7A"/>
                </a:solidFill>
                <a:latin typeface="Roboto Light" panose="02000000000000000000" pitchFamily="2" charset="0"/>
                <a:ea typeface="Roboto Light" panose="02000000000000000000" pitchFamily="2" charset="0"/>
              </a:rPr>
              <a:t> SVM</a:t>
            </a:r>
            <a:endParaRPr lang="en-US" sz="1600" dirty="0">
              <a:solidFill>
                <a:srgbClr val="355E7A"/>
              </a:solidFill>
              <a:latin typeface="Roboto" panose="02000000000000000000" pitchFamily="2" charset="0"/>
              <a:ea typeface="Roboto" panose="02000000000000000000" pitchFamily="2" charset="0"/>
            </a:endParaRPr>
          </a:p>
        </p:txBody>
      </p:sp>
      <p:sp>
        <p:nvSpPr>
          <p:cNvPr id="22" name="Text Placeholder 6">
            <a:extLst>
              <a:ext uri="{FF2B5EF4-FFF2-40B4-BE49-F238E27FC236}">
                <a16:creationId xmlns:a16="http://schemas.microsoft.com/office/drawing/2014/main" id="{4DA2E8B5-C24B-48BC-9FDA-1A190AF51F3E}"/>
              </a:ext>
            </a:extLst>
          </p:cNvPr>
          <p:cNvSpPr txBox="1">
            <a:spLocks/>
          </p:cNvSpPr>
          <p:nvPr/>
        </p:nvSpPr>
        <p:spPr>
          <a:xfrm>
            <a:off x="8734374" y="4068707"/>
            <a:ext cx="2180492" cy="4706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2160"/>
              </a:lnSpc>
              <a:buNone/>
            </a:pPr>
            <a:r>
              <a:rPr lang="en-US" altLang="ja-JP" sz="1600" dirty="0" err="1">
                <a:solidFill>
                  <a:srgbClr val="355E7A"/>
                </a:solidFill>
                <a:latin typeface="Roboto Light" panose="02000000000000000000" pitchFamily="2" charset="0"/>
                <a:ea typeface="Roboto Light" panose="02000000000000000000" pitchFamily="2" charset="0"/>
              </a:rPr>
              <a:t>Kiểm</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tra</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đánh</a:t>
            </a:r>
            <a:r>
              <a:rPr lang="en-US" altLang="ja-JP" sz="1600" dirty="0">
                <a:solidFill>
                  <a:srgbClr val="355E7A"/>
                </a:solidFill>
                <a:latin typeface="Roboto Light" panose="02000000000000000000" pitchFamily="2" charset="0"/>
                <a:ea typeface="Roboto Light" panose="02000000000000000000" pitchFamily="2" charset="0"/>
              </a:rPr>
              <a:t> </a:t>
            </a:r>
            <a:r>
              <a:rPr lang="en-US" altLang="ja-JP" sz="1600" dirty="0" err="1">
                <a:solidFill>
                  <a:srgbClr val="355E7A"/>
                </a:solidFill>
                <a:latin typeface="Roboto Light" panose="02000000000000000000" pitchFamily="2" charset="0"/>
                <a:ea typeface="Roboto Light" panose="02000000000000000000" pitchFamily="2" charset="0"/>
              </a:rPr>
              <a:t>giá</a:t>
            </a:r>
            <a:endParaRPr lang="en-US" sz="1600" dirty="0">
              <a:solidFill>
                <a:srgbClr val="355E7A"/>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89424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8F6E5C-2005-4872-BB8E-82239688A6B9}"/>
              </a:ext>
            </a:extLst>
          </p:cNvPr>
          <p:cNvSpPr txBox="1"/>
          <p:nvPr/>
        </p:nvSpPr>
        <p:spPr>
          <a:xfrm>
            <a:off x="-1" y="268092"/>
            <a:ext cx="8850087" cy="1015663"/>
          </a:xfrm>
          <a:prstGeom prst="rect">
            <a:avLst/>
          </a:prstGeom>
          <a:noFill/>
        </p:spPr>
        <p:txBody>
          <a:bodyPr wrap="square" rtlCol="0">
            <a:spAutoFit/>
          </a:bodyPr>
          <a:lstStyle/>
          <a:p>
            <a:pPr algn="just"/>
            <a:r>
              <a:rPr lang="vi-VN" sz="3000" dirty="0">
                <a:solidFill>
                  <a:srgbClr val="355E7A"/>
                </a:solidFill>
                <a:latin typeface="Roboto Black" panose="02000000000000000000" pitchFamily="2" charset="0"/>
                <a:ea typeface="Roboto Black" panose="02000000000000000000" pitchFamily="2" charset="0"/>
              </a:rPr>
              <a:t>Nhận diện khuôn mặt sử dụng trích lọc đặc trưng </a:t>
            </a:r>
            <a:br>
              <a:rPr lang="vi-VN" sz="3000" dirty="0">
                <a:solidFill>
                  <a:srgbClr val="355E7A"/>
                </a:solidFill>
                <a:latin typeface="Roboto Black" panose="02000000000000000000" pitchFamily="2" charset="0"/>
                <a:ea typeface="Roboto Black" panose="02000000000000000000" pitchFamily="2" charset="0"/>
              </a:rPr>
            </a:br>
            <a:r>
              <a:rPr lang="vi-VN" sz="3000" dirty="0">
                <a:solidFill>
                  <a:srgbClr val="355E7A"/>
                </a:solidFill>
                <a:latin typeface="Roboto Black" panose="02000000000000000000" pitchFamily="2" charset="0"/>
                <a:ea typeface="Roboto Black" panose="02000000000000000000" pitchFamily="2" charset="0"/>
              </a:rPr>
              <a:t>Haar-Like dựa trên phương sai và SVM</a:t>
            </a:r>
            <a:endParaRPr lang="en-US" sz="3000" dirty="0">
              <a:solidFill>
                <a:srgbClr val="355E7A"/>
              </a:solidFill>
              <a:latin typeface="Roboto Black" panose="02000000000000000000" pitchFamily="2" charset="0"/>
              <a:ea typeface="Roboto Black" panose="02000000000000000000" pitchFamily="2" charset="0"/>
            </a:endParaRPr>
          </a:p>
        </p:txBody>
      </p:sp>
      <p:sp>
        <p:nvSpPr>
          <p:cNvPr id="7" name="Oval 6">
            <a:extLst>
              <a:ext uri="{FF2B5EF4-FFF2-40B4-BE49-F238E27FC236}">
                <a16:creationId xmlns:a16="http://schemas.microsoft.com/office/drawing/2014/main" id="{29A2C5EA-4250-4481-93DA-132A4CF9D931}"/>
              </a:ext>
            </a:extLst>
          </p:cNvPr>
          <p:cNvSpPr/>
          <p:nvPr/>
        </p:nvSpPr>
        <p:spPr>
          <a:xfrm>
            <a:off x="11807972" y="190697"/>
            <a:ext cx="297423" cy="297423"/>
          </a:xfrm>
          <a:prstGeom prst="ellipse">
            <a:avLst/>
          </a:prstGeom>
          <a:solidFill>
            <a:srgbClr val="F6B1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C2164C6-E3EB-408F-B383-7B62AAAD03FB}"/>
              </a:ext>
            </a:extLst>
          </p:cNvPr>
          <p:cNvSpPr/>
          <p:nvPr/>
        </p:nvSpPr>
        <p:spPr>
          <a:xfrm>
            <a:off x="11423944" y="468839"/>
            <a:ext cx="768056" cy="768056"/>
          </a:xfrm>
          <a:prstGeom prst="ellipse">
            <a:avLst/>
          </a:prstGeom>
          <a:solidFill>
            <a:srgbClr val="F072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9FC3EFE-060A-4B37-A767-06A33F14AACF}"/>
              </a:ext>
            </a:extLst>
          </p:cNvPr>
          <p:cNvSpPr/>
          <p:nvPr/>
        </p:nvSpPr>
        <p:spPr>
          <a:xfrm>
            <a:off x="10668978" y="314590"/>
            <a:ext cx="491777" cy="491777"/>
          </a:xfrm>
          <a:prstGeom prst="ellipse">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A20E2C9-58E4-44B2-8CD1-71F95E420710}"/>
              </a:ext>
            </a:extLst>
          </p:cNvPr>
          <p:cNvSpPr/>
          <p:nvPr/>
        </p:nvSpPr>
        <p:spPr>
          <a:xfrm>
            <a:off x="11323570" y="168368"/>
            <a:ext cx="292388" cy="292388"/>
          </a:xfrm>
          <a:prstGeom prst="ellipse">
            <a:avLst/>
          </a:prstGeom>
          <a:solidFill>
            <a:srgbClr val="BE6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8A42AB3-8963-4BCF-94B2-29D1FF85AF13}"/>
              </a:ext>
            </a:extLst>
          </p:cNvPr>
          <p:cNvSpPr/>
          <p:nvPr/>
        </p:nvSpPr>
        <p:spPr>
          <a:xfrm>
            <a:off x="11019344" y="843026"/>
            <a:ext cx="369998" cy="369999"/>
          </a:xfrm>
          <a:prstGeom prst="ellipse">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6">
            <a:extLst>
              <a:ext uri="{FF2B5EF4-FFF2-40B4-BE49-F238E27FC236}">
                <a16:creationId xmlns:a16="http://schemas.microsoft.com/office/drawing/2014/main" id="{5F70541E-C340-45EF-93CC-F6293AE84666}"/>
              </a:ext>
            </a:extLst>
          </p:cNvPr>
          <p:cNvSpPr txBox="1">
            <a:spLocks/>
          </p:cNvSpPr>
          <p:nvPr/>
        </p:nvSpPr>
        <p:spPr>
          <a:xfrm>
            <a:off x="-1" y="1578429"/>
            <a:ext cx="12105395" cy="2781838"/>
          </a:xfrm>
          <a:prstGeom prst="rect">
            <a:avLst/>
          </a:prstGeom>
          <a:ln>
            <a:solidFill>
              <a:schemeClr val="accent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ja-JP" sz="1800" b="1" dirty="0">
                <a:solidFill>
                  <a:srgbClr val="355E7A"/>
                </a:solidFill>
                <a:latin typeface="Roboto Light" panose="02000000000000000000" pitchFamily="2" charset="0"/>
                <a:ea typeface="Roboto Light" panose="02000000000000000000" pitchFamily="2" charset="0"/>
              </a:rPr>
              <a:t>Giai </a:t>
            </a:r>
            <a:r>
              <a:rPr lang="en-US" altLang="ja-JP" sz="1800" b="1" dirty="0" err="1">
                <a:solidFill>
                  <a:srgbClr val="355E7A"/>
                </a:solidFill>
                <a:latin typeface="Roboto Light" panose="02000000000000000000" pitchFamily="2" charset="0"/>
                <a:ea typeface="Roboto Light" panose="02000000000000000000" pitchFamily="2" charset="0"/>
              </a:rPr>
              <a:t>đoạn</a:t>
            </a:r>
            <a:r>
              <a:rPr lang="en-US" altLang="ja-JP" sz="1800" b="1" dirty="0">
                <a:solidFill>
                  <a:srgbClr val="355E7A"/>
                </a:solidFill>
                <a:latin typeface="Roboto Light" panose="02000000000000000000" pitchFamily="2" charset="0"/>
                <a:ea typeface="Roboto Light" panose="02000000000000000000" pitchFamily="2" charset="0"/>
              </a:rPr>
              <a:t> </a:t>
            </a:r>
            <a:r>
              <a:rPr lang="en-US" altLang="ja-JP" sz="1800" b="1" dirty="0" err="1">
                <a:solidFill>
                  <a:srgbClr val="355E7A"/>
                </a:solidFill>
                <a:latin typeface="Roboto Light" panose="02000000000000000000" pitchFamily="2" charset="0"/>
                <a:ea typeface="Roboto Light" panose="02000000000000000000" pitchFamily="2" charset="0"/>
              </a:rPr>
              <a:t>đào</a:t>
            </a:r>
            <a:r>
              <a:rPr lang="en-US" altLang="ja-JP" sz="1800" b="1" dirty="0">
                <a:solidFill>
                  <a:srgbClr val="355E7A"/>
                </a:solidFill>
                <a:latin typeface="Roboto Light" panose="02000000000000000000" pitchFamily="2" charset="0"/>
                <a:ea typeface="Roboto Light" panose="02000000000000000000" pitchFamily="2" charset="0"/>
              </a:rPr>
              <a:t> </a:t>
            </a:r>
            <a:r>
              <a:rPr lang="en-US" altLang="ja-JP" sz="1800" b="1" dirty="0" err="1">
                <a:solidFill>
                  <a:srgbClr val="355E7A"/>
                </a:solidFill>
                <a:latin typeface="Roboto Light" panose="02000000000000000000" pitchFamily="2" charset="0"/>
                <a:ea typeface="Roboto Light" panose="02000000000000000000" pitchFamily="2" charset="0"/>
              </a:rPr>
              <a:t>tạo</a:t>
            </a:r>
            <a:endParaRPr lang="en-US" altLang="ja-JP" sz="1800" b="1" dirty="0">
              <a:solidFill>
                <a:srgbClr val="355E7A"/>
              </a:solidFill>
              <a:latin typeface="Roboto Light" panose="02000000000000000000" pitchFamily="2" charset="0"/>
              <a:ea typeface="Roboto Light" panose="02000000000000000000" pitchFamily="2" charset="0"/>
            </a:endParaRPr>
          </a:p>
          <a:p>
            <a:pPr marL="0" indent="0" algn="ctr">
              <a:lnSpc>
                <a:spcPct val="100000"/>
              </a:lnSpc>
              <a:spcBef>
                <a:spcPts val="0"/>
              </a:spcBef>
              <a:buNone/>
            </a:pPr>
            <a:r>
              <a:rPr lang="en-US" altLang="ja-JP" sz="1800" dirty="0">
                <a:solidFill>
                  <a:srgbClr val="355E7A"/>
                </a:solidFill>
                <a:latin typeface="Roboto Light" panose="02000000000000000000" pitchFamily="2" charset="0"/>
                <a:ea typeface="Roboto Light" panose="02000000000000000000" pitchFamily="2" charset="0"/>
              </a:rPr>
              <a:t> </a:t>
            </a:r>
          </a:p>
          <a:p>
            <a:pPr>
              <a:lnSpc>
                <a:spcPct val="100000"/>
              </a:lnSpc>
              <a:spcBef>
                <a:spcPts val="0"/>
              </a:spcBef>
              <a:buFontTx/>
              <a:buChar char="-"/>
            </a:pPr>
            <a:r>
              <a:rPr lang="en-US" altLang="ja-JP" sz="1800" dirty="0">
                <a:solidFill>
                  <a:srgbClr val="355E7A"/>
                </a:solidFill>
                <a:latin typeface="Roboto Light" panose="02000000000000000000" pitchFamily="2" charset="0"/>
                <a:ea typeface="Roboto Light" panose="02000000000000000000" pitchFamily="2" charset="0"/>
              </a:rPr>
              <a:t>5.000 </a:t>
            </a:r>
            <a:r>
              <a:rPr lang="en-US" altLang="ja-JP" sz="1800" dirty="0" err="1">
                <a:solidFill>
                  <a:srgbClr val="355E7A"/>
                </a:solidFill>
                <a:latin typeface="Roboto Light" panose="02000000000000000000" pitchFamily="2" charset="0"/>
                <a:ea typeface="Roboto Light" panose="02000000000000000000" pitchFamily="2" charset="0"/>
              </a:rPr>
              <a:t>mẫu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hình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khuôn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mặt</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và</a:t>
            </a:r>
            <a:r>
              <a:rPr lang="en-US" altLang="ja-JP" sz="1800" dirty="0">
                <a:solidFill>
                  <a:srgbClr val="355E7A"/>
                </a:solidFill>
                <a:latin typeface="Roboto Light" panose="02000000000000000000" pitchFamily="2" charset="0"/>
                <a:ea typeface="Roboto Light" panose="02000000000000000000" pitchFamily="2" charset="0"/>
              </a:rPr>
              <a:t> 10.000 </a:t>
            </a:r>
            <a:r>
              <a:rPr lang="en-US" altLang="ja-JP" sz="1800" dirty="0" err="1">
                <a:solidFill>
                  <a:srgbClr val="355E7A"/>
                </a:solidFill>
                <a:latin typeface="Roboto Light" panose="02000000000000000000" pitchFamily="2" charset="0"/>
                <a:ea typeface="Roboto Light" panose="02000000000000000000" pitchFamily="2" charset="0"/>
              </a:rPr>
              <a:t>mẫu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hình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không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phải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khuôn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mặt</a:t>
            </a:r>
            <a:endParaRPr lang="en-US" altLang="ja-JP" sz="1800" dirty="0">
              <a:solidFill>
                <a:srgbClr val="355E7A"/>
              </a:solidFill>
              <a:latin typeface="Roboto Light" panose="02000000000000000000" pitchFamily="2" charset="0"/>
              <a:ea typeface="Roboto Light" panose="02000000000000000000" pitchFamily="2" charset="0"/>
            </a:endParaRP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Các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mẫu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chuyển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đổi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thành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tỉ</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lệ</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xám</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và</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thay</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đổi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kích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thước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thành</a:t>
            </a:r>
            <a:r>
              <a:rPr lang="en-US" altLang="ja-JP" sz="1800" dirty="0">
                <a:solidFill>
                  <a:srgbClr val="355E7A"/>
                </a:solidFill>
                <a:latin typeface="Roboto Light" panose="02000000000000000000" pitchFamily="2" charset="0"/>
                <a:ea typeface="Roboto Light" panose="02000000000000000000" pitchFamily="2" charset="0"/>
              </a:rPr>
              <a:t> 64x64 pixel</a:t>
            </a: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Kích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thước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cửa</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sổ</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phụ</a:t>
            </a:r>
            <a:r>
              <a:rPr lang="en-US" altLang="ja-JP" sz="1800" dirty="0">
                <a:solidFill>
                  <a:srgbClr val="355E7A"/>
                </a:solidFill>
                <a:latin typeface="Roboto Light" panose="02000000000000000000" pitchFamily="2" charset="0"/>
                <a:ea typeface="Roboto Light" panose="02000000000000000000" pitchFamily="2" charset="0"/>
              </a:rPr>
              <a:t> 24x24 pixel </a:t>
            </a:r>
            <a:r>
              <a:rPr lang="en-US" altLang="ja-JP" sz="1800" dirty="0" err="1">
                <a:solidFill>
                  <a:srgbClr val="355E7A"/>
                </a:solidFill>
                <a:latin typeface="Roboto Light" panose="02000000000000000000" pitchFamily="2" charset="0"/>
                <a:ea typeface="Roboto Light" panose="02000000000000000000" pitchFamily="2" charset="0"/>
              </a:rPr>
              <a:t>để</a:t>
            </a:r>
            <a:r>
              <a:rPr lang="en-US" altLang="ja-JP" sz="1800" dirty="0">
                <a:solidFill>
                  <a:srgbClr val="355E7A"/>
                </a:solidFill>
                <a:latin typeface="Roboto Light" panose="02000000000000000000" pitchFamily="2" charset="0"/>
                <a:ea typeface="Roboto Light" panose="02000000000000000000" pitchFamily="2" charset="0"/>
              </a:rPr>
              <a:t> di </a:t>
            </a:r>
            <a:r>
              <a:rPr lang="en-US" altLang="ja-JP" sz="1800" dirty="0" err="1">
                <a:solidFill>
                  <a:srgbClr val="355E7A"/>
                </a:solidFill>
                <a:latin typeface="Roboto Light" panose="02000000000000000000" pitchFamily="2" charset="0"/>
                <a:ea typeface="Roboto Light" panose="02000000000000000000" pitchFamily="2" charset="0"/>
              </a:rPr>
              <a:t>chuyển</a:t>
            </a:r>
            <a:r>
              <a:rPr lang="en-US" altLang="ja-JP" sz="1800" dirty="0">
                <a:solidFill>
                  <a:srgbClr val="355E7A"/>
                </a:solidFill>
                <a:latin typeface="Roboto Light" panose="02000000000000000000" pitchFamily="2" charset="0"/>
                <a:ea typeface="Roboto Light" panose="02000000000000000000" pitchFamily="2" charset="0"/>
              </a:rPr>
              <a:t> 8 pixel </a:t>
            </a:r>
            <a:r>
              <a:rPr lang="en-US" altLang="ja-JP" sz="1800" dirty="0" err="1">
                <a:solidFill>
                  <a:srgbClr val="355E7A"/>
                </a:solidFill>
                <a:latin typeface="Roboto Light" panose="02000000000000000000" pitchFamily="2" charset="0"/>
                <a:ea typeface="Roboto Light" panose="02000000000000000000" pitchFamily="2" charset="0"/>
              </a:rPr>
              <a:t>cho</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mỗi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bước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trên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=&gt; </a:t>
            </a:r>
            <a:r>
              <a:rPr lang="en-US" altLang="ja-JP" sz="1800" dirty="0" err="1">
                <a:solidFill>
                  <a:srgbClr val="355E7A"/>
                </a:solidFill>
                <a:latin typeface="Roboto Light" panose="02000000000000000000" pitchFamily="2" charset="0"/>
                <a:ea typeface="Roboto Light" panose="02000000000000000000" pitchFamily="2" charset="0"/>
              </a:rPr>
              <a:t>thu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được</a:t>
            </a:r>
            <a:r>
              <a:rPr lang="en-US" altLang="ja-JP" sz="1800" dirty="0">
                <a:solidFill>
                  <a:srgbClr val="355E7A"/>
                </a:solidFill>
                <a:latin typeface="Roboto Light" panose="02000000000000000000" pitchFamily="2" charset="0"/>
                <a:ea typeface="Roboto Light" panose="02000000000000000000" pitchFamily="2" charset="0"/>
              </a:rPr>
              <a:t> 144 </a:t>
            </a:r>
            <a:r>
              <a:rPr lang="en-US" altLang="ja-JP" sz="1800" dirty="0" err="1">
                <a:solidFill>
                  <a:srgbClr val="355E7A"/>
                </a:solidFill>
                <a:latin typeface="Roboto Light" panose="02000000000000000000" pitchFamily="2" charset="0"/>
                <a:ea typeface="Roboto Light" panose="02000000000000000000" pitchFamily="2" charset="0"/>
              </a:rPr>
              <a:t>giá</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trị</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đặc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trưng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mỗi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bộ</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trích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xuất</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trên</a:t>
            </a:r>
            <a:r>
              <a:rPr lang="en-US" altLang="ja-JP" sz="1800" dirty="0">
                <a:solidFill>
                  <a:srgbClr val="355E7A"/>
                </a:solidFill>
                <a:latin typeface="Roboto Light" panose="02000000000000000000" pitchFamily="2" charset="0"/>
                <a:ea typeface="Roboto Light" panose="02000000000000000000" pitchFamily="2" charset="0"/>
              </a:rPr>
              <a:t> 04 </a:t>
            </a:r>
            <a:r>
              <a:rPr lang="en-US" altLang="ja-JP" sz="1800" dirty="0" err="1">
                <a:solidFill>
                  <a:srgbClr val="355E7A"/>
                </a:solidFill>
                <a:latin typeface="Roboto Light" panose="02000000000000000000" pitchFamily="2" charset="0"/>
                <a:ea typeface="Roboto Light" panose="02000000000000000000" pitchFamily="2" charset="0"/>
              </a:rPr>
              <a:t>đặc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trưng</a:t>
            </a:r>
            <a:r>
              <a:rPr lang="en-US" altLang="ja-JP" sz="1800" dirty="0">
                <a:solidFill>
                  <a:srgbClr val="355E7A"/>
                </a:solidFill>
                <a:latin typeface="Roboto Light" panose="02000000000000000000" pitchFamily="2" charset="0"/>
                <a:ea typeface="Roboto Light" panose="02000000000000000000" pitchFamily="2" charset="0"/>
              </a:rPr>
              <a:t>)</a:t>
            </a: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Kích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thước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cửa</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sổ</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phụ</a:t>
            </a:r>
            <a:r>
              <a:rPr lang="en-US" altLang="ja-JP" sz="1800" dirty="0">
                <a:solidFill>
                  <a:srgbClr val="355E7A"/>
                </a:solidFill>
                <a:latin typeface="Roboto Light" panose="02000000000000000000" pitchFamily="2" charset="0"/>
                <a:ea typeface="Roboto Light" panose="02000000000000000000" pitchFamily="2" charset="0"/>
              </a:rPr>
              <a:t> 12x12 pixel </a:t>
            </a:r>
            <a:r>
              <a:rPr lang="en-US" altLang="ja-JP" sz="1800" dirty="0" err="1">
                <a:solidFill>
                  <a:srgbClr val="355E7A"/>
                </a:solidFill>
                <a:latin typeface="Roboto Light" panose="02000000000000000000" pitchFamily="2" charset="0"/>
                <a:ea typeface="Roboto Light" panose="02000000000000000000" pitchFamily="2" charset="0"/>
              </a:rPr>
              <a:t>để</a:t>
            </a:r>
            <a:r>
              <a:rPr lang="en-US" altLang="ja-JP" sz="1800" dirty="0">
                <a:solidFill>
                  <a:srgbClr val="355E7A"/>
                </a:solidFill>
                <a:latin typeface="Roboto Light" panose="02000000000000000000" pitchFamily="2" charset="0"/>
                <a:ea typeface="Roboto Light" panose="02000000000000000000" pitchFamily="2" charset="0"/>
              </a:rPr>
              <a:t> di </a:t>
            </a:r>
            <a:r>
              <a:rPr lang="en-US" altLang="ja-JP" sz="1800" dirty="0" err="1">
                <a:solidFill>
                  <a:srgbClr val="355E7A"/>
                </a:solidFill>
                <a:latin typeface="Roboto Light" panose="02000000000000000000" pitchFamily="2" charset="0"/>
                <a:ea typeface="Roboto Light" panose="02000000000000000000" pitchFamily="2" charset="0"/>
              </a:rPr>
              <a:t>chuyển</a:t>
            </a:r>
            <a:r>
              <a:rPr lang="en-US" altLang="ja-JP" sz="1800" dirty="0">
                <a:solidFill>
                  <a:srgbClr val="355E7A"/>
                </a:solidFill>
                <a:latin typeface="Roboto Light" panose="02000000000000000000" pitchFamily="2" charset="0"/>
                <a:ea typeface="Roboto Light" panose="02000000000000000000" pitchFamily="2" charset="0"/>
              </a:rPr>
              <a:t> 4 pixel </a:t>
            </a:r>
            <a:r>
              <a:rPr lang="en-US" altLang="ja-JP" sz="1800" dirty="0" err="1">
                <a:solidFill>
                  <a:srgbClr val="355E7A"/>
                </a:solidFill>
                <a:latin typeface="Roboto Light" panose="02000000000000000000" pitchFamily="2" charset="0"/>
                <a:ea typeface="Roboto Light" panose="02000000000000000000" pitchFamily="2" charset="0"/>
              </a:rPr>
              <a:t>cho</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mỗi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bước</a:t>
            </a:r>
            <a:r>
              <a:rPr lang="en-US" altLang="ja-JP" sz="1800" dirty="0">
                <a:solidFill>
                  <a:srgbClr val="355E7A"/>
                </a:solidFill>
                <a:latin typeface="Roboto Light" panose="02000000000000000000" pitchFamily="2" charset="0"/>
                <a:ea typeface="Roboto Light" panose="02000000000000000000" pitchFamily="2" charset="0"/>
              </a:rPr>
              <a:t> =&gt; </a:t>
            </a:r>
            <a:r>
              <a:rPr lang="en-US" altLang="ja-JP" sz="1800" dirty="0" err="1">
                <a:solidFill>
                  <a:srgbClr val="355E7A"/>
                </a:solidFill>
                <a:latin typeface="Roboto Light" panose="02000000000000000000" pitchFamily="2" charset="0"/>
                <a:ea typeface="Roboto Light" panose="02000000000000000000" pitchFamily="2" charset="0"/>
              </a:rPr>
              <a:t>thu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được</a:t>
            </a:r>
            <a:r>
              <a:rPr lang="en-US" altLang="ja-JP" sz="1800" dirty="0">
                <a:solidFill>
                  <a:srgbClr val="355E7A"/>
                </a:solidFill>
                <a:latin typeface="Roboto Light" panose="02000000000000000000" pitchFamily="2" charset="0"/>
                <a:ea typeface="Roboto Light" panose="02000000000000000000" pitchFamily="2" charset="0"/>
              </a:rPr>
              <a:t> 784 </a:t>
            </a:r>
            <a:r>
              <a:rPr lang="en-US" altLang="ja-JP" sz="1800" dirty="0" err="1">
                <a:solidFill>
                  <a:srgbClr val="355E7A"/>
                </a:solidFill>
                <a:latin typeface="Roboto Light" panose="02000000000000000000" pitchFamily="2" charset="0"/>
                <a:ea typeface="Roboto Light" panose="02000000000000000000" pitchFamily="2" charset="0"/>
              </a:rPr>
              <a:t>giá</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trị</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đặc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trưng</a:t>
            </a:r>
            <a:endParaRPr lang="en-US" altLang="ja-JP" sz="1800" dirty="0">
              <a:solidFill>
                <a:srgbClr val="355E7A"/>
              </a:solidFill>
              <a:latin typeface="Roboto Light" panose="02000000000000000000" pitchFamily="2" charset="0"/>
              <a:ea typeface="Roboto Light" panose="02000000000000000000" pitchFamily="2" charset="0"/>
            </a:endParaRP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Như</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vậy</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với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mỗi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mẫu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sẽ</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có</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vecto</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đặc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trưng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với</a:t>
            </a:r>
            <a:r>
              <a:rPr lang="en-US" altLang="ja-JP" sz="1800" dirty="0">
                <a:solidFill>
                  <a:srgbClr val="355E7A"/>
                </a:solidFill>
                <a:latin typeface="Roboto Light" panose="02000000000000000000" pitchFamily="2" charset="0"/>
                <a:ea typeface="Roboto Light" panose="02000000000000000000" pitchFamily="2" charset="0"/>
              </a:rPr>
              <a:t> 928 </a:t>
            </a:r>
            <a:r>
              <a:rPr lang="en-US" altLang="ja-JP" sz="1800" dirty="0" err="1">
                <a:solidFill>
                  <a:srgbClr val="355E7A"/>
                </a:solidFill>
                <a:latin typeface="Roboto Light" panose="02000000000000000000" pitchFamily="2" charset="0"/>
                <a:ea typeface="Roboto Light" panose="02000000000000000000" pitchFamily="2" charset="0"/>
              </a:rPr>
              <a:t>chiều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Số</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lượng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này</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nhỏ</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hơn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số</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lượng</a:t>
            </a:r>
            <a:r>
              <a:rPr lang="en-US" altLang="ja-JP" sz="1800" dirty="0">
                <a:solidFill>
                  <a:srgbClr val="355E7A"/>
                </a:solidFill>
                <a:latin typeface="Roboto Light" panose="02000000000000000000" pitchFamily="2" charset="0"/>
                <a:ea typeface="Roboto Light" panose="02000000000000000000" pitchFamily="2" charset="0"/>
              </a:rPr>
              <a:t> pixel </a:t>
            </a:r>
            <a:r>
              <a:rPr lang="en-US" altLang="ja-JP" sz="1800" dirty="0" err="1">
                <a:solidFill>
                  <a:srgbClr val="355E7A"/>
                </a:solidFill>
                <a:latin typeface="Roboto Light" panose="02000000000000000000" pitchFamily="2" charset="0"/>
                <a:ea typeface="Roboto Light" panose="02000000000000000000" pitchFamily="2" charset="0"/>
              </a:rPr>
              <a:t>trong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mẫu</a:t>
            </a:r>
            <a:r>
              <a:rPr lang="en-US" altLang="ja-JP" sz="1800" dirty="0">
                <a:solidFill>
                  <a:srgbClr val="355E7A"/>
                </a:solidFill>
                <a:latin typeface="Roboto Light" panose="02000000000000000000" pitchFamily="2" charset="0"/>
                <a:ea typeface="Roboto Light" panose="02000000000000000000" pitchFamily="2" charset="0"/>
              </a:rPr>
              <a:t> (64 x 64 = 4096 pixel)</a:t>
            </a:r>
          </a:p>
          <a:p>
            <a:pPr>
              <a:lnSpc>
                <a:spcPct val="100000"/>
              </a:lnSpc>
              <a:spcBef>
                <a:spcPts val="0"/>
              </a:spcBef>
              <a:buFontTx/>
              <a:buChar char="-"/>
            </a:pPr>
            <a:endParaRPr lang="en-US" altLang="ja-JP" sz="1800" dirty="0">
              <a:solidFill>
                <a:srgbClr val="355E7A"/>
              </a:solidFill>
              <a:latin typeface="Roboto Light" panose="02000000000000000000" pitchFamily="2" charset="0"/>
              <a:ea typeface="Roboto Light" panose="02000000000000000000" pitchFamily="2" charset="0"/>
            </a:endParaRPr>
          </a:p>
        </p:txBody>
      </p:sp>
      <p:sp>
        <p:nvSpPr>
          <p:cNvPr id="21" name="Text Placeholder 6">
            <a:extLst>
              <a:ext uri="{FF2B5EF4-FFF2-40B4-BE49-F238E27FC236}">
                <a16:creationId xmlns:a16="http://schemas.microsoft.com/office/drawing/2014/main" id="{B8136B3F-45DF-434C-832F-3493283D2C3C}"/>
              </a:ext>
            </a:extLst>
          </p:cNvPr>
          <p:cNvSpPr txBox="1">
            <a:spLocks/>
          </p:cNvSpPr>
          <p:nvPr/>
        </p:nvSpPr>
        <p:spPr>
          <a:xfrm>
            <a:off x="1120762" y="4939563"/>
            <a:ext cx="2180492" cy="120253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2160"/>
              </a:lnSpc>
            </a:pPr>
            <a:endParaRPr lang="en-US" sz="1400" dirty="0">
              <a:solidFill>
                <a:srgbClr val="355E7A"/>
              </a:solidFill>
              <a:latin typeface="Roboto" panose="02000000000000000000" pitchFamily="2" charset="0"/>
              <a:ea typeface="Roboto" panose="02000000000000000000" pitchFamily="2" charset="0"/>
            </a:endParaRPr>
          </a:p>
        </p:txBody>
      </p:sp>
      <p:sp>
        <p:nvSpPr>
          <p:cNvPr id="5" name="Text Placeholder 6">
            <a:extLst>
              <a:ext uri="{FF2B5EF4-FFF2-40B4-BE49-F238E27FC236}">
                <a16:creationId xmlns:a16="http://schemas.microsoft.com/office/drawing/2014/main" id="{FFFB6384-652B-9F69-4DBD-B6B706A524EE}"/>
              </a:ext>
            </a:extLst>
          </p:cNvPr>
          <p:cNvSpPr txBox="1">
            <a:spLocks/>
          </p:cNvSpPr>
          <p:nvPr/>
        </p:nvSpPr>
        <p:spPr>
          <a:xfrm>
            <a:off x="-2" y="4360267"/>
            <a:ext cx="12105395" cy="2475962"/>
          </a:xfrm>
          <a:prstGeom prst="rect">
            <a:avLst/>
          </a:prstGeom>
          <a:ln>
            <a:solidFill>
              <a:schemeClr val="accent1"/>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altLang="ja-JP" sz="1800" b="1" dirty="0">
                <a:solidFill>
                  <a:srgbClr val="355E7A"/>
                </a:solidFill>
                <a:latin typeface="Roboto Light" panose="02000000000000000000" pitchFamily="2" charset="0"/>
                <a:ea typeface="Roboto Light" panose="02000000000000000000" pitchFamily="2" charset="0"/>
              </a:rPr>
              <a:t>Giai </a:t>
            </a:r>
            <a:r>
              <a:rPr lang="en-US" altLang="ja-JP" sz="1800" b="1" dirty="0" err="1">
                <a:solidFill>
                  <a:srgbClr val="355E7A"/>
                </a:solidFill>
                <a:latin typeface="Roboto Light" panose="02000000000000000000" pitchFamily="2" charset="0"/>
                <a:ea typeface="Roboto Light" panose="02000000000000000000" pitchFamily="2" charset="0"/>
              </a:rPr>
              <a:t>đoạn</a:t>
            </a:r>
            <a:r>
              <a:rPr lang="en-US" altLang="ja-JP" sz="1800" b="1" dirty="0">
                <a:solidFill>
                  <a:srgbClr val="355E7A"/>
                </a:solidFill>
                <a:latin typeface="Roboto Light" panose="02000000000000000000" pitchFamily="2" charset="0"/>
                <a:ea typeface="Roboto Light" panose="02000000000000000000" pitchFamily="2" charset="0"/>
              </a:rPr>
              <a:t> </a:t>
            </a:r>
            <a:r>
              <a:rPr lang="en-US" altLang="ja-JP" sz="1800" b="1" dirty="0" err="1">
                <a:solidFill>
                  <a:srgbClr val="355E7A"/>
                </a:solidFill>
                <a:latin typeface="Roboto Light" panose="02000000000000000000" pitchFamily="2" charset="0"/>
                <a:ea typeface="Roboto Light" panose="02000000000000000000" pitchFamily="2" charset="0"/>
              </a:rPr>
              <a:t>phân</a:t>
            </a:r>
            <a:r>
              <a:rPr lang="en-US" altLang="ja-JP" sz="1800" b="1" dirty="0">
                <a:solidFill>
                  <a:srgbClr val="355E7A"/>
                </a:solidFill>
                <a:latin typeface="Roboto Light" panose="02000000000000000000" pitchFamily="2" charset="0"/>
                <a:ea typeface="Roboto Light" panose="02000000000000000000" pitchFamily="2" charset="0"/>
              </a:rPr>
              <a:t> </a:t>
            </a:r>
            <a:r>
              <a:rPr lang="en-US" altLang="ja-JP" sz="1800" b="1" dirty="0" err="1">
                <a:solidFill>
                  <a:srgbClr val="355E7A"/>
                </a:solidFill>
                <a:latin typeface="Roboto Light" panose="02000000000000000000" pitchFamily="2" charset="0"/>
                <a:ea typeface="Roboto Light" panose="02000000000000000000" pitchFamily="2" charset="0"/>
              </a:rPr>
              <a:t>loại</a:t>
            </a:r>
            <a:endParaRPr lang="en-US" altLang="ja-JP" sz="1800" b="1" dirty="0">
              <a:solidFill>
                <a:srgbClr val="355E7A"/>
              </a:solidFill>
              <a:latin typeface="Roboto Light" panose="02000000000000000000" pitchFamily="2" charset="0"/>
              <a:ea typeface="Roboto Light" panose="02000000000000000000" pitchFamily="2" charset="0"/>
            </a:endParaRPr>
          </a:p>
          <a:p>
            <a:pPr marL="0" indent="0" algn="ctr">
              <a:lnSpc>
                <a:spcPct val="100000"/>
              </a:lnSpc>
              <a:spcBef>
                <a:spcPts val="0"/>
              </a:spcBef>
              <a:buNone/>
            </a:pPr>
            <a:r>
              <a:rPr lang="en-US" altLang="ja-JP" sz="1800" dirty="0">
                <a:solidFill>
                  <a:srgbClr val="355E7A"/>
                </a:solidFill>
                <a:latin typeface="Roboto Light" panose="02000000000000000000" pitchFamily="2" charset="0"/>
                <a:ea typeface="Roboto Light" panose="02000000000000000000" pitchFamily="2" charset="0"/>
              </a:rPr>
              <a:t> </a:t>
            </a: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đầu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vào</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được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chuyển</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thành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xám</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không</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thay</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đổi</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kích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thước</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ảnh</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đầu</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vào</a:t>
            </a:r>
            <a:r>
              <a:rPr lang="en-US" altLang="ja-JP" sz="1800" dirty="0">
                <a:solidFill>
                  <a:srgbClr val="355E7A"/>
                </a:solidFill>
                <a:latin typeface="Roboto Light" panose="02000000000000000000" pitchFamily="2" charset="0"/>
                <a:ea typeface="Roboto Light" panose="02000000000000000000" pitchFamily="2" charset="0"/>
              </a:rPr>
              <a:t>)</a:t>
            </a:r>
          </a:p>
          <a:p>
            <a:pPr>
              <a:lnSpc>
                <a:spcPct val="100000"/>
              </a:lnSpc>
              <a:spcBef>
                <a:spcPts val="0"/>
              </a:spcBef>
              <a:buFontTx/>
              <a:buChar char="-"/>
            </a:pPr>
            <a:r>
              <a:rPr lang="en-US" altLang="ja-JP" sz="1800" dirty="0" err="1">
                <a:solidFill>
                  <a:srgbClr val="355E7A"/>
                </a:solidFill>
                <a:latin typeface="Roboto Light" panose="02000000000000000000" pitchFamily="2" charset="0"/>
                <a:ea typeface="Roboto Light" panose="02000000000000000000" pitchFamily="2" charset="0"/>
              </a:rPr>
              <a:t>Tạo</a:t>
            </a:r>
            <a:r>
              <a:rPr lang="en-US" altLang="ja-JP" sz="1800" dirty="0">
                <a:solidFill>
                  <a:srgbClr val="355E7A"/>
                </a:solidFill>
                <a:latin typeface="Roboto Light" panose="02000000000000000000" pitchFamily="2" charset="0"/>
                <a:ea typeface="Roboto Light" panose="02000000000000000000" pitchFamily="2" charset="0"/>
              </a:rPr>
              <a:t> 1 </a:t>
            </a:r>
            <a:r>
              <a:rPr lang="en-US" altLang="ja-JP" sz="1800" dirty="0" err="1">
                <a:solidFill>
                  <a:srgbClr val="355E7A"/>
                </a:solidFill>
                <a:latin typeface="Roboto Light" panose="02000000000000000000" pitchFamily="2" charset="0"/>
                <a:ea typeface="Roboto Light" panose="02000000000000000000" pitchFamily="2" charset="0"/>
              </a:rPr>
              <a:t>máy</a:t>
            </a:r>
            <a:r>
              <a:rPr lang="en-US" altLang="ja-JP" sz="1800" dirty="0">
                <a:solidFill>
                  <a:srgbClr val="355E7A"/>
                </a:solidFill>
                <a:latin typeface="Roboto Light" panose="02000000000000000000" pitchFamily="2" charset="0"/>
                <a:ea typeface="Roboto Light" panose="02000000000000000000" pitchFamily="2" charset="0"/>
              </a:rPr>
              <a:t> </a:t>
            </a:r>
            <a:r>
              <a:rPr lang="en-US" altLang="ja-JP" sz="1800" dirty="0" err="1">
                <a:solidFill>
                  <a:srgbClr val="355E7A"/>
                </a:solidFill>
                <a:latin typeface="Roboto Light" panose="02000000000000000000" pitchFamily="2" charset="0"/>
                <a:ea typeface="Roboto Light" panose="02000000000000000000" pitchFamily="2" charset="0"/>
              </a:rPr>
              <a:t>dò</a:t>
            </a:r>
            <a:r>
              <a:rPr lang="en-US" altLang="ja-JP" sz="1800" dirty="0">
                <a:solidFill>
                  <a:srgbClr val="355E7A"/>
                </a:solidFill>
                <a:latin typeface="Roboto Light" panose="02000000000000000000" pitchFamily="2" charset="0"/>
                <a:ea typeface="Roboto Light" panose="02000000000000000000" pitchFamily="2" charset="0"/>
              </a:rPr>
              <a:t> 12 x 12.</a:t>
            </a:r>
          </a:p>
          <a:p>
            <a:pPr>
              <a:lnSpc>
                <a:spcPct val="100000"/>
              </a:lnSpc>
              <a:spcBef>
                <a:spcPts val="0"/>
              </a:spcBef>
              <a:buFontTx/>
              <a:buChar char="-"/>
            </a:pPr>
            <a:r>
              <a:rPr lang="vi-VN" altLang="ja-JP" sz="1800" dirty="0">
                <a:solidFill>
                  <a:srgbClr val="355E7A"/>
                </a:solidFill>
                <a:latin typeface="Roboto Light" panose="02000000000000000000" pitchFamily="2" charset="0"/>
                <a:ea typeface="Roboto Light" panose="02000000000000000000" pitchFamily="2" charset="0"/>
              </a:rPr>
              <a:t>Tăng kích thước của máy dò bằng cách sử dụng các tỷ lệ cách nhau 1,25.</a:t>
            </a:r>
          </a:p>
          <a:p>
            <a:pPr>
              <a:lnSpc>
                <a:spcPct val="100000"/>
              </a:lnSpc>
              <a:spcBef>
                <a:spcPts val="0"/>
              </a:spcBef>
              <a:buFontTx/>
              <a:buChar char="-"/>
            </a:pPr>
            <a:r>
              <a:rPr lang="vi-VN" altLang="ja-JP" sz="1800" dirty="0">
                <a:solidFill>
                  <a:srgbClr val="355E7A"/>
                </a:solidFill>
                <a:latin typeface="Roboto Light" panose="02000000000000000000" pitchFamily="2" charset="0"/>
                <a:ea typeface="Roboto Light" panose="02000000000000000000" pitchFamily="2" charset="0"/>
              </a:rPr>
              <a:t>Mỗi hình ảnh phụ trong máy dò được thay đổi kích thước thành 64x64 pixel =&gt; trích xuất các đặc trưng bằng cách sử dụng Haar-Like dựa trên phương sai</a:t>
            </a:r>
          </a:p>
          <a:p>
            <a:pPr>
              <a:lnSpc>
                <a:spcPct val="100000"/>
              </a:lnSpc>
              <a:spcBef>
                <a:spcPts val="0"/>
              </a:spcBef>
              <a:buFontTx/>
              <a:buChar char="-"/>
            </a:pPr>
            <a:r>
              <a:rPr lang="vi-VN" altLang="ja-JP" sz="1800" dirty="0">
                <a:solidFill>
                  <a:srgbClr val="355E7A"/>
                </a:solidFill>
                <a:latin typeface="Roboto Light" panose="02000000000000000000" pitchFamily="2" charset="0"/>
                <a:ea typeface="Roboto Light" panose="02000000000000000000" pitchFamily="2" charset="0"/>
              </a:rPr>
              <a:t>Hình ảnh trong mỗi cửa sổ phụ được phân loại bằng cách sử dụng SVM</a:t>
            </a:r>
            <a:endParaRPr lang="en-US" altLang="ja-JP" sz="1800" dirty="0">
              <a:solidFill>
                <a:srgbClr val="355E7A"/>
              </a:solidFill>
              <a:latin typeface="Roboto Light" panose="02000000000000000000" pitchFamily="2" charset="0"/>
              <a:ea typeface="Roboto Light" panose="02000000000000000000" pitchFamily="2" charset="0"/>
            </a:endParaRPr>
          </a:p>
          <a:p>
            <a:pPr>
              <a:lnSpc>
                <a:spcPct val="100000"/>
              </a:lnSpc>
              <a:spcBef>
                <a:spcPts val="0"/>
              </a:spcBef>
              <a:buFontTx/>
              <a:buChar char="-"/>
            </a:pPr>
            <a:endParaRPr lang="en-US" altLang="ja-JP" sz="1800" dirty="0">
              <a:solidFill>
                <a:srgbClr val="355E7A"/>
              </a:solidFill>
              <a:latin typeface="Roboto Light" panose="02000000000000000000" pitchFamily="2" charset="0"/>
              <a:ea typeface="Roboto Light" panose="02000000000000000000" pitchFamily="2" charset="0"/>
            </a:endParaRPr>
          </a:p>
        </p:txBody>
      </p:sp>
      <p:pic>
        <p:nvPicPr>
          <p:cNvPr id="14" name="Picture Placeholder 4">
            <a:extLst>
              <a:ext uri="{FF2B5EF4-FFF2-40B4-BE49-F238E27FC236}">
                <a16:creationId xmlns:a16="http://schemas.microsoft.com/office/drawing/2014/main" id="{10C06202-A978-4B47-EA27-5D12637141A3}"/>
              </a:ext>
            </a:extLst>
          </p:cNvPr>
          <p:cNvPicPr>
            <a:picLocks noChangeAspect="1"/>
          </p:cNvPicPr>
          <p:nvPr/>
        </p:nvPicPr>
        <p:blipFill>
          <a:blip r:embed="rId2">
            <a:extLst>
              <a:ext uri="{28A0092B-C50C-407E-A947-70E740481C1C}">
                <a14:useLocalDpi xmlns:a14="http://schemas.microsoft.com/office/drawing/2010/main" val="0"/>
              </a:ext>
            </a:extLst>
          </a:blip>
          <a:srcRect l="13095" r="13095"/>
          <a:stretch>
            <a:fillRect/>
          </a:stretch>
        </p:blipFill>
        <p:spPr>
          <a:xfrm>
            <a:off x="9412841" y="35468"/>
            <a:ext cx="2692554" cy="26206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764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3015343" y="266937"/>
            <a:ext cx="9176658" cy="584775"/>
          </a:xfrm>
          <a:prstGeom prst="rect">
            <a:avLst/>
          </a:prstGeom>
          <a:noFill/>
        </p:spPr>
        <p:txBody>
          <a:bodyPr wrap="square" rtlCol="0">
            <a:spAutoFit/>
          </a:bodyPr>
          <a:lstStyle/>
          <a:p>
            <a:pPr algn="r"/>
            <a:r>
              <a:rPr lang="vi-VN" sz="3200" dirty="0">
                <a:solidFill>
                  <a:srgbClr val="355E7A"/>
                </a:solidFill>
                <a:latin typeface="Roboto Black" panose="02000000000000000000" pitchFamily="2" charset="0"/>
                <a:ea typeface="Roboto Black" panose="02000000000000000000" pitchFamily="2" charset="0"/>
              </a:rPr>
              <a:t>Kết quả thu được</a:t>
            </a:r>
            <a:endParaRPr lang="en-US" sz="3200" dirty="0">
              <a:solidFill>
                <a:srgbClr val="355E7A"/>
              </a:solidFill>
              <a:latin typeface="Roboto Black" panose="02000000000000000000" pitchFamily="2" charset="0"/>
              <a:ea typeface="Roboto Black" panose="02000000000000000000" pitchFamily="2" charset="0"/>
            </a:endParaRPr>
          </a:p>
        </p:txBody>
      </p:sp>
      <p:pic>
        <p:nvPicPr>
          <p:cNvPr id="6" name="Picture 5">
            <a:extLst>
              <a:ext uri="{FF2B5EF4-FFF2-40B4-BE49-F238E27FC236}">
                <a16:creationId xmlns:a16="http://schemas.microsoft.com/office/drawing/2014/main" id="{EC263B96-5496-4D71-7C68-D2B44C324A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5" y="799554"/>
            <a:ext cx="839715" cy="761741"/>
          </a:xfrm>
          <a:prstGeom prst="rect">
            <a:avLst/>
          </a:prstGeom>
        </p:spPr>
      </p:pic>
      <p:sp>
        <p:nvSpPr>
          <p:cNvPr id="9" name="Text Placeholder 6">
            <a:extLst>
              <a:ext uri="{FF2B5EF4-FFF2-40B4-BE49-F238E27FC236}">
                <a16:creationId xmlns:a16="http://schemas.microsoft.com/office/drawing/2014/main" id="{5D089459-90AA-86D7-0A46-A8BC08A210B2}"/>
              </a:ext>
            </a:extLst>
          </p:cNvPr>
          <p:cNvSpPr txBox="1">
            <a:spLocks/>
          </p:cNvSpPr>
          <p:nvPr/>
        </p:nvSpPr>
        <p:spPr>
          <a:xfrm>
            <a:off x="8011887" y="835811"/>
            <a:ext cx="4180114" cy="448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400" dirty="0">
                <a:solidFill>
                  <a:srgbClr val="355E7A"/>
                </a:solidFill>
                <a:latin typeface="Roboto Light" panose="02000000000000000000" pitchFamily="2" charset="0"/>
                <a:ea typeface="Roboto Light" panose="02000000000000000000" pitchFamily="2" charset="0"/>
              </a:rPr>
              <a:t>Thu được tỷ lệ phát hiện đúng là 100%</a:t>
            </a:r>
            <a:endParaRPr lang="en-US" sz="1400" dirty="0">
              <a:solidFill>
                <a:srgbClr val="355E7A"/>
              </a:solidFill>
              <a:latin typeface="Roboto" panose="02000000000000000000" pitchFamily="2" charset="0"/>
              <a:ea typeface="Roboto" panose="02000000000000000000" pitchFamily="2" charset="0"/>
            </a:endParaRPr>
          </a:p>
        </p:txBody>
      </p:sp>
      <p:pic>
        <p:nvPicPr>
          <p:cNvPr id="15" name="Picture 14">
            <a:extLst>
              <a:ext uri="{FF2B5EF4-FFF2-40B4-BE49-F238E27FC236}">
                <a16:creationId xmlns:a16="http://schemas.microsoft.com/office/drawing/2014/main" id="{4650C3E7-F05A-ECEB-8D6D-890911BDC9BE}"/>
              </a:ext>
            </a:extLst>
          </p:cNvPr>
          <p:cNvPicPr>
            <a:picLocks noChangeAspect="1"/>
          </p:cNvPicPr>
          <p:nvPr/>
        </p:nvPicPr>
        <p:blipFill>
          <a:blip r:embed="rId4"/>
          <a:stretch>
            <a:fillRect/>
          </a:stretch>
        </p:blipFill>
        <p:spPr>
          <a:xfrm>
            <a:off x="235958" y="370900"/>
            <a:ext cx="6500132" cy="6487100"/>
          </a:xfrm>
          <a:prstGeom prst="rect">
            <a:avLst/>
          </a:prstGeom>
        </p:spPr>
      </p:pic>
      <p:pic>
        <p:nvPicPr>
          <p:cNvPr id="16" name="Picture 15">
            <a:extLst>
              <a:ext uri="{FF2B5EF4-FFF2-40B4-BE49-F238E27FC236}">
                <a16:creationId xmlns:a16="http://schemas.microsoft.com/office/drawing/2014/main" id="{752A067F-4002-BD33-397D-1840203A5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5" y="3731854"/>
            <a:ext cx="839715" cy="761741"/>
          </a:xfrm>
          <a:prstGeom prst="rect">
            <a:avLst/>
          </a:prstGeom>
        </p:spPr>
      </p:pic>
      <p:sp>
        <p:nvSpPr>
          <p:cNvPr id="17" name="Text Placeholder 6">
            <a:extLst>
              <a:ext uri="{FF2B5EF4-FFF2-40B4-BE49-F238E27FC236}">
                <a16:creationId xmlns:a16="http://schemas.microsoft.com/office/drawing/2014/main" id="{5BF3215A-CD8D-473F-71E1-2CF9D1E53186}"/>
              </a:ext>
            </a:extLst>
          </p:cNvPr>
          <p:cNvSpPr txBox="1">
            <a:spLocks/>
          </p:cNvSpPr>
          <p:nvPr/>
        </p:nvSpPr>
        <p:spPr>
          <a:xfrm>
            <a:off x="8011887" y="3898740"/>
            <a:ext cx="4180114" cy="448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400" dirty="0">
                <a:solidFill>
                  <a:srgbClr val="355E7A"/>
                </a:solidFill>
                <a:latin typeface="Roboto Light" panose="02000000000000000000" pitchFamily="2" charset="0"/>
                <a:ea typeface="Roboto Light" panose="02000000000000000000" pitchFamily="2" charset="0"/>
              </a:rPr>
              <a:t>Đạt được 96,17% tỉ lệ phát hiện chính xác</a:t>
            </a:r>
            <a:endParaRPr lang="en-US" sz="1400" dirty="0">
              <a:solidFill>
                <a:srgbClr val="355E7A"/>
              </a:solidFill>
              <a:latin typeface="Roboto" panose="02000000000000000000" pitchFamily="2" charset="0"/>
              <a:ea typeface="Roboto" panose="02000000000000000000" pitchFamily="2" charset="0"/>
            </a:endParaRPr>
          </a:p>
        </p:txBody>
      </p:sp>
      <p:pic>
        <p:nvPicPr>
          <p:cNvPr id="18" name="Picture 17">
            <a:extLst>
              <a:ext uri="{FF2B5EF4-FFF2-40B4-BE49-F238E27FC236}">
                <a16:creationId xmlns:a16="http://schemas.microsoft.com/office/drawing/2014/main" id="{B0448084-4266-8C6B-95EA-453AE16F9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0594" y="2216976"/>
            <a:ext cx="839715" cy="761741"/>
          </a:xfrm>
          <a:prstGeom prst="rect">
            <a:avLst/>
          </a:prstGeom>
        </p:spPr>
      </p:pic>
      <p:sp>
        <p:nvSpPr>
          <p:cNvPr id="19" name="Text Placeholder 6">
            <a:extLst>
              <a:ext uri="{FF2B5EF4-FFF2-40B4-BE49-F238E27FC236}">
                <a16:creationId xmlns:a16="http://schemas.microsoft.com/office/drawing/2014/main" id="{6C127A2E-AE17-EEE8-3B09-6DA179F121B8}"/>
              </a:ext>
            </a:extLst>
          </p:cNvPr>
          <p:cNvSpPr txBox="1">
            <a:spLocks/>
          </p:cNvSpPr>
          <p:nvPr/>
        </p:nvSpPr>
        <p:spPr>
          <a:xfrm>
            <a:off x="8011886" y="2383862"/>
            <a:ext cx="4180114" cy="44869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vi-VN" sz="1400" dirty="0">
                <a:solidFill>
                  <a:srgbClr val="355E7A"/>
                </a:solidFill>
                <a:latin typeface="Roboto Light" panose="02000000000000000000" pitchFamily="2" charset="0"/>
                <a:ea typeface="Roboto Light" panose="02000000000000000000" pitchFamily="2" charset="0"/>
              </a:rPr>
              <a:t>Giảm được khá nhiều đặc trưng trọng số thấp</a:t>
            </a:r>
            <a:endParaRPr lang="en-US" sz="1400" dirty="0">
              <a:solidFill>
                <a:srgbClr val="355E7A"/>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88782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464CD-AF16-4C48-AFA6-AB07FF449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reflection stA="0" endPos="65000" dist="50800" dir="5400000" sy="-100000" algn="bl" rotWithShape="0"/>
          </a:effectLst>
        </p:spPr>
      </p:pic>
      <p:sp>
        <p:nvSpPr>
          <p:cNvPr id="3" name="TextBox 2">
            <a:extLst>
              <a:ext uri="{FF2B5EF4-FFF2-40B4-BE49-F238E27FC236}">
                <a16:creationId xmlns:a16="http://schemas.microsoft.com/office/drawing/2014/main" id="{D45B8AD8-8528-441F-826D-AC79D15D736E}"/>
              </a:ext>
            </a:extLst>
          </p:cNvPr>
          <p:cNvSpPr txBox="1"/>
          <p:nvPr/>
        </p:nvSpPr>
        <p:spPr>
          <a:xfrm>
            <a:off x="1372589" y="2503375"/>
            <a:ext cx="9795163" cy="1200329"/>
          </a:xfrm>
          <a:prstGeom prst="rect">
            <a:avLst/>
          </a:prstGeom>
          <a:noFill/>
        </p:spPr>
        <p:txBody>
          <a:bodyPr wrap="square" rtlCol="0">
            <a:spAutoFit/>
          </a:bodyPr>
          <a:lstStyle/>
          <a:p>
            <a:pPr algn="ctr"/>
            <a:r>
              <a:rPr lang="en-US" sz="7200" dirty="0">
                <a:solidFill>
                  <a:srgbClr val="D7DFE4"/>
                </a:solidFill>
              </a:rPr>
              <a:t>THANKS FOR LISTENING</a:t>
            </a:r>
          </a:p>
        </p:txBody>
      </p:sp>
    </p:spTree>
    <p:extLst>
      <p:ext uri="{BB962C8B-B14F-4D97-AF65-F5344CB8AC3E}">
        <p14:creationId xmlns:p14="http://schemas.microsoft.com/office/powerpoint/2010/main" val="140731200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2A06965-54E7-6F06-221D-A40F6D0C1295}"/>
              </a:ext>
            </a:extLst>
          </p:cNvPr>
          <p:cNvSpPr/>
          <p:nvPr/>
        </p:nvSpPr>
        <p:spPr>
          <a:xfrm>
            <a:off x="0" y="4926878"/>
            <a:ext cx="12172950" cy="1857373"/>
          </a:xfrm>
          <a:prstGeom prst="rect">
            <a:avLst/>
          </a:prstGeom>
          <a:solidFill>
            <a:schemeClr val="accent4">
              <a:lumMod val="40000"/>
              <a:lumOff val="60000"/>
              <a:alpha val="24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7" name="Rectangle 46">
            <a:extLst>
              <a:ext uri="{FF2B5EF4-FFF2-40B4-BE49-F238E27FC236}">
                <a16:creationId xmlns:a16="http://schemas.microsoft.com/office/drawing/2014/main" id="{0A7A3353-2AE7-A273-9FEE-6A8CA5EF6CEE}"/>
              </a:ext>
            </a:extLst>
          </p:cNvPr>
          <p:cNvSpPr/>
          <p:nvPr/>
        </p:nvSpPr>
        <p:spPr>
          <a:xfrm>
            <a:off x="0" y="1466850"/>
            <a:ext cx="10224266" cy="3106106"/>
          </a:xfrm>
          <a:prstGeom prst="rect">
            <a:avLst/>
          </a:prstGeom>
          <a:solidFill>
            <a:schemeClr val="accent4">
              <a:lumMod val="40000"/>
              <a:lumOff val="60000"/>
              <a:alpha val="24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2" name="TextBox 21">
            <a:extLst>
              <a:ext uri="{FF2B5EF4-FFF2-40B4-BE49-F238E27FC236}">
                <a16:creationId xmlns:a16="http://schemas.microsoft.com/office/drawing/2014/main" id="{2129B7E3-84CC-4048-8AB9-0C54690EEA70}"/>
              </a:ext>
            </a:extLst>
          </p:cNvPr>
          <p:cNvSpPr txBox="1"/>
          <p:nvPr/>
        </p:nvSpPr>
        <p:spPr>
          <a:xfrm>
            <a:off x="1052097" y="0"/>
            <a:ext cx="10087806" cy="523220"/>
          </a:xfrm>
          <a:prstGeom prst="rect">
            <a:avLst/>
          </a:prstGeom>
          <a:noFill/>
        </p:spPr>
        <p:txBody>
          <a:bodyPr wrap="square" rtlCol="0">
            <a:spAutoFit/>
          </a:bodyPr>
          <a:lstStyle/>
          <a:p>
            <a:pPr algn="ctr"/>
            <a:r>
              <a:rPr lang="en-US" sz="2800" b="1" u="sng" dirty="0" err="1">
                <a:solidFill>
                  <a:srgbClr val="355E7A"/>
                </a:solidFill>
                <a:latin typeface="+mj-lt"/>
                <a:ea typeface="Roboto Black" panose="02000000000000000000" pitchFamily="2" charset="0"/>
                <a:cs typeface="Times New Roman" panose="02020603050405020304" pitchFamily="18" charset="0"/>
              </a:rPr>
              <a:t>Mô</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hình</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phân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loại</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ảnh</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sử</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dụng</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học</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máy</a:t>
            </a:r>
            <a:endParaRPr lang="en-US" sz="2800" b="1" i="1" dirty="0">
              <a:solidFill>
                <a:srgbClr val="355E7A"/>
              </a:solidFill>
              <a:latin typeface="+mj-lt"/>
              <a:ea typeface="Roboto Black" panose="02000000000000000000" pitchFamily="2"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E880DC72-C047-1700-ACDD-8171E38978ED}"/>
              </a:ext>
            </a:extLst>
          </p:cNvPr>
          <p:cNvCxnSpPr>
            <a:cxnSpLocks/>
          </p:cNvCxnSpPr>
          <p:nvPr/>
        </p:nvCxnSpPr>
        <p:spPr>
          <a:xfrm>
            <a:off x="1642470" y="2173970"/>
            <a:ext cx="6377160" cy="21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DF1FBA-9326-3DEA-D5DF-27C1C63EFB8F}"/>
              </a:ext>
            </a:extLst>
          </p:cNvPr>
          <p:cNvCxnSpPr>
            <a:cxnSpLocks/>
          </p:cNvCxnSpPr>
          <p:nvPr/>
        </p:nvCxnSpPr>
        <p:spPr>
          <a:xfrm>
            <a:off x="1642470" y="3536227"/>
            <a:ext cx="1023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C0C003-8E0E-720B-82F3-BC70132FB2BB}"/>
              </a:ext>
            </a:extLst>
          </p:cNvPr>
          <p:cNvCxnSpPr>
            <a:cxnSpLocks/>
          </p:cNvCxnSpPr>
          <p:nvPr/>
        </p:nvCxnSpPr>
        <p:spPr>
          <a:xfrm>
            <a:off x="4172371" y="3536227"/>
            <a:ext cx="1023891"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77C520-5F6B-D734-1743-AD4D710878B1}"/>
              </a:ext>
            </a:extLst>
          </p:cNvPr>
          <p:cNvCxnSpPr>
            <a:cxnSpLocks/>
          </p:cNvCxnSpPr>
          <p:nvPr/>
        </p:nvCxnSpPr>
        <p:spPr>
          <a:xfrm>
            <a:off x="6702272" y="3538450"/>
            <a:ext cx="1317359" cy="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AFC4A5-7EC5-9755-C932-FBC3317EE334}"/>
              </a:ext>
            </a:extLst>
          </p:cNvPr>
          <p:cNvCxnSpPr>
            <a:cxnSpLocks/>
          </p:cNvCxnSpPr>
          <p:nvPr/>
        </p:nvCxnSpPr>
        <p:spPr>
          <a:xfrm>
            <a:off x="1642470" y="5946232"/>
            <a:ext cx="10238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79C74B-141A-BEDB-CD8A-5D852935B8E4}"/>
              </a:ext>
            </a:extLst>
          </p:cNvPr>
          <p:cNvCxnSpPr>
            <a:cxnSpLocks/>
          </p:cNvCxnSpPr>
          <p:nvPr/>
        </p:nvCxnSpPr>
        <p:spPr>
          <a:xfrm>
            <a:off x="4172371" y="5946232"/>
            <a:ext cx="1023891" cy="22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359D33-87CE-341E-00CE-CBBD04164AEE}"/>
              </a:ext>
            </a:extLst>
          </p:cNvPr>
          <p:cNvCxnSpPr>
            <a:cxnSpLocks/>
          </p:cNvCxnSpPr>
          <p:nvPr/>
        </p:nvCxnSpPr>
        <p:spPr>
          <a:xfrm>
            <a:off x="6702272" y="5948455"/>
            <a:ext cx="1317358" cy="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84C05D-E6B7-6BF8-D2C6-C757C649A5A3}"/>
              </a:ext>
            </a:extLst>
          </p:cNvPr>
          <p:cNvCxnSpPr>
            <a:cxnSpLocks/>
          </p:cNvCxnSpPr>
          <p:nvPr/>
        </p:nvCxnSpPr>
        <p:spPr>
          <a:xfrm>
            <a:off x="9886237" y="5952128"/>
            <a:ext cx="780703" cy="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A47B2EF-CD4D-4F71-CCED-5017A4E0365D}"/>
              </a:ext>
            </a:extLst>
          </p:cNvPr>
          <p:cNvCxnSpPr>
            <a:cxnSpLocks/>
          </p:cNvCxnSpPr>
          <p:nvPr/>
        </p:nvCxnSpPr>
        <p:spPr>
          <a:xfrm flipH="1">
            <a:off x="8952934" y="4374246"/>
            <a:ext cx="1" cy="745759"/>
          </a:xfrm>
          <a:prstGeom prst="straightConnector1">
            <a:avLst/>
          </a:prstGeom>
          <a:ln w="9525">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1736985-4BF2-D8C1-1F74-95CE0307E408}"/>
              </a:ext>
            </a:extLst>
          </p:cNvPr>
          <p:cNvSpPr txBox="1"/>
          <p:nvPr/>
        </p:nvSpPr>
        <p:spPr>
          <a:xfrm>
            <a:off x="3905249" y="1391533"/>
            <a:ext cx="3152245" cy="523220"/>
          </a:xfrm>
          <a:prstGeom prst="rect">
            <a:avLst/>
          </a:prstGeom>
          <a:noFill/>
        </p:spPr>
        <p:txBody>
          <a:bodyPr wrap="square" rtlCol="0">
            <a:spAutoFit/>
          </a:bodyPr>
          <a:lstStyle/>
          <a:p>
            <a:pPr algn="ctr"/>
            <a:r>
              <a:rPr lang="en-US" sz="2800" dirty="0">
                <a:solidFill>
                  <a:srgbClr val="355E7A"/>
                </a:solidFill>
                <a:latin typeface="+mj-lt"/>
                <a:ea typeface="Roboto Black" panose="02000000000000000000" pitchFamily="2" charset="0"/>
                <a:cs typeface="Times New Roman" panose="02020603050405020304" pitchFamily="18" charset="0"/>
              </a:rPr>
              <a:t>Training Phase</a:t>
            </a:r>
            <a:endParaRPr lang="en-US" sz="2800" i="1" dirty="0">
              <a:solidFill>
                <a:srgbClr val="355E7A"/>
              </a:solidFill>
              <a:latin typeface="+mj-lt"/>
              <a:ea typeface="Roboto Black" panose="02000000000000000000" pitchFamily="2" charset="0"/>
              <a:cs typeface="Times New Roman" panose="02020603050405020304" pitchFamily="18" charset="0"/>
            </a:endParaRPr>
          </a:p>
        </p:txBody>
      </p:sp>
      <p:sp>
        <p:nvSpPr>
          <p:cNvPr id="50" name="TextBox 49">
            <a:extLst>
              <a:ext uri="{FF2B5EF4-FFF2-40B4-BE49-F238E27FC236}">
                <a16:creationId xmlns:a16="http://schemas.microsoft.com/office/drawing/2014/main" id="{F5AC6CCC-B0C3-4BE5-5790-46266ACBCDC7}"/>
              </a:ext>
            </a:extLst>
          </p:cNvPr>
          <p:cNvSpPr txBox="1"/>
          <p:nvPr/>
        </p:nvSpPr>
        <p:spPr>
          <a:xfrm>
            <a:off x="4098434" y="4828327"/>
            <a:ext cx="3116565" cy="523220"/>
          </a:xfrm>
          <a:prstGeom prst="rect">
            <a:avLst/>
          </a:prstGeom>
          <a:noFill/>
        </p:spPr>
        <p:txBody>
          <a:bodyPr wrap="square" rtlCol="0">
            <a:spAutoFit/>
          </a:bodyPr>
          <a:lstStyle/>
          <a:p>
            <a:pPr algn="ctr"/>
            <a:r>
              <a:rPr lang="en-US" sz="2800" dirty="0">
                <a:solidFill>
                  <a:srgbClr val="355E7A"/>
                </a:solidFill>
                <a:latin typeface="+mj-lt"/>
                <a:ea typeface="Roboto Black" panose="02000000000000000000" pitchFamily="2" charset="0"/>
                <a:cs typeface="Times New Roman" panose="02020603050405020304" pitchFamily="18" charset="0"/>
              </a:rPr>
              <a:t>Prediction Phase</a:t>
            </a:r>
            <a:endParaRPr lang="en-US" sz="2800" i="1" dirty="0">
              <a:solidFill>
                <a:srgbClr val="355E7A"/>
              </a:solidFill>
              <a:latin typeface="+mj-lt"/>
              <a:ea typeface="Roboto Black" panose="02000000000000000000" pitchFamily="2" charset="0"/>
              <a:cs typeface="Times New Roman" panose="02020603050405020304" pitchFamily="18" charset="0"/>
            </a:endParaRPr>
          </a:p>
        </p:txBody>
      </p:sp>
      <p:sp>
        <p:nvSpPr>
          <p:cNvPr id="51" name="Rectangle 50">
            <a:extLst>
              <a:ext uri="{FF2B5EF4-FFF2-40B4-BE49-F238E27FC236}">
                <a16:creationId xmlns:a16="http://schemas.microsoft.com/office/drawing/2014/main" id="{6C062E21-617B-ECEC-156B-4C65DD861DBC}"/>
              </a:ext>
            </a:extLst>
          </p:cNvPr>
          <p:cNvSpPr/>
          <p:nvPr/>
        </p:nvSpPr>
        <p:spPr>
          <a:xfrm>
            <a:off x="175620" y="1822318"/>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Labels</a:t>
            </a:r>
            <a:endParaRPr lang="vi-VN" dirty="0">
              <a:no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FC430F81-C662-3A53-AE20-D5F4E86C0507}"/>
              </a:ext>
            </a:extLst>
          </p:cNvPr>
          <p:cNvSpPr/>
          <p:nvPr/>
        </p:nvSpPr>
        <p:spPr>
          <a:xfrm>
            <a:off x="197637" y="313894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Images</a:t>
            </a:r>
            <a:endParaRPr lang="vi-VN" dirty="0">
              <a:no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7FE96764-7A72-402D-6B24-A041AC4BA42C}"/>
              </a:ext>
            </a:extLst>
          </p:cNvPr>
          <p:cNvSpPr/>
          <p:nvPr/>
        </p:nvSpPr>
        <p:spPr>
          <a:xfrm>
            <a:off x="2644343" y="3156972"/>
            <a:ext cx="1564733" cy="70485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Feature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Extrator</a:t>
            </a:r>
            <a:endParaRPr lang="vi-VN" dirty="0">
              <a:noFill/>
              <a:latin typeface="Times New Roman" panose="02020603050405020304" pitchFamily="18" charset="0"/>
              <a:cs typeface="Times New Roman" panose="02020603050405020304" pitchFamily="18" charset="0"/>
            </a:endParaRPr>
          </a:p>
        </p:txBody>
      </p:sp>
      <p:sp>
        <p:nvSpPr>
          <p:cNvPr id="54" name="Rectangle 53">
            <a:extLst>
              <a:ext uri="{FF2B5EF4-FFF2-40B4-BE49-F238E27FC236}">
                <a16:creationId xmlns:a16="http://schemas.microsoft.com/office/drawing/2014/main" id="{6BCA1F45-1477-FCBD-E6C1-6E94D2FA5DEC}"/>
              </a:ext>
            </a:extLst>
          </p:cNvPr>
          <p:cNvSpPr/>
          <p:nvPr/>
        </p:nvSpPr>
        <p:spPr>
          <a:xfrm>
            <a:off x="5210951" y="313894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Features</a:t>
            </a:r>
            <a:endParaRPr lang="vi-VN" dirty="0">
              <a:noFill/>
              <a:latin typeface="Times New Roman" panose="02020603050405020304" pitchFamily="18" charset="0"/>
              <a:cs typeface="Times New Roman" panose="02020603050405020304" pitchFamily="18" charset="0"/>
            </a:endParaRPr>
          </a:p>
        </p:txBody>
      </p:sp>
      <p:sp>
        <p:nvSpPr>
          <p:cNvPr id="55" name="Rectangle 54">
            <a:extLst>
              <a:ext uri="{FF2B5EF4-FFF2-40B4-BE49-F238E27FC236}">
                <a16:creationId xmlns:a16="http://schemas.microsoft.com/office/drawing/2014/main" id="{9C1AF7E2-326B-8205-FE44-4E4327B5E626}"/>
              </a:ext>
            </a:extLst>
          </p:cNvPr>
          <p:cNvSpPr/>
          <p:nvPr/>
        </p:nvSpPr>
        <p:spPr>
          <a:xfrm>
            <a:off x="175620" y="551658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Images</a:t>
            </a:r>
            <a:endParaRPr lang="vi-VN" dirty="0">
              <a:noFill/>
              <a:latin typeface="Times New Roman" panose="02020603050405020304" pitchFamily="18" charset="0"/>
              <a:cs typeface="Times New Roman" panose="02020603050405020304" pitchFamily="18" charset="0"/>
            </a:endParaRPr>
          </a:p>
        </p:txBody>
      </p:sp>
      <p:sp>
        <p:nvSpPr>
          <p:cNvPr id="56" name="Rectangle 55">
            <a:extLst>
              <a:ext uri="{FF2B5EF4-FFF2-40B4-BE49-F238E27FC236}">
                <a16:creationId xmlns:a16="http://schemas.microsoft.com/office/drawing/2014/main" id="{E364C862-365A-AAD9-7876-751FBF1EFB30}"/>
              </a:ext>
            </a:extLst>
          </p:cNvPr>
          <p:cNvSpPr/>
          <p:nvPr/>
        </p:nvSpPr>
        <p:spPr>
          <a:xfrm>
            <a:off x="2631583" y="5593807"/>
            <a:ext cx="1540787" cy="704850"/>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Feature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Extrator</a:t>
            </a:r>
            <a:endParaRPr lang="vi-VN" dirty="0">
              <a:noFill/>
              <a:latin typeface="Times New Roman" panose="02020603050405020304" pitchFamily="18" charset="0"/>
              <a:cs typeface="Times New Roman" panose="02020603050405020304" pitchFamily="18" charset="0"/>
            </a:endParaRPr>
          </a:p>
        </p:txBody>
      </p:sp>
      <p:sp>
        <p:nvSpPr>
          <p:cNvPr id="57" name="Rectangle 56">
            <a:extLst>
              <a:ext uri="{FF2B5EF4-FFF2-40B4-BE49-F238E27FC236}">
                <a16:creationId xmlns:a16="http://schemas.microsoft.com/office/drawing/2014/main" id="{BB1586AF-4947-7FF9-8761-7673055EE921}"/>
              </a:ext>
            </a:extLst>
          </p:cNvPr>
          <p:cNvSpPr/>
          <p:nvPr/>
        </p:nvSpPr>
        <p:spPr>
          <a:xfrm>
            <a:off x="5210951" y="5593807"/>
            <a:ext cx="1491321"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Features</a:t>
            </a:r>
            <a:endParaRPr lang="vi-VN" dirty="0">
              <a:noFill/>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43468B2C-3C8D-C55E-A64B-B1BCDFDD1D38}"/>
              </a:ext>
            </a:extLst>
          </p:cNvPr>
          <p:cNvSpPr/>
          <p:nvPr/>
        </p:nvSpPr>
        <p:spPr>
          <a:xfrm>
            <a:off x="8019629" y="5120005"/>
            <a:ext cx="1866608" cy="1664246"/>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Trained Classifier</a:t>
            </a:r>
            <a:endParaRPr lang="vi-VN" dirty="0">
              <a:noFill/>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7F888DFF-7632-0034-0224-973C209AD669}"/>
              </a:ext>
            </a:extLst>
          </p:cNvPr>
          <p:cNvSpPr/>
          <p:nvPr/>
        </p:nvSpPr>
        <p:spPr>
          <a:xfrm>
            <a:off x="10675473" y="5544777"/>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Label</a:t>
            </a:r>
            <a:endParaRPr lang="vi-VN" dirty="0">
              <a:noFill/>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8D59E856-0EF8-B79C-78F5-A0F64F6417F7}"/>
              </a:ext>
            </a:extLst>
          </p:cNvPr>
          <p:cNvSpPr/>
          <p:nvPr/>
        </p:nvSpPr>
        <p:spPr>
          <a:xfrm>
            <a:off x="8011493" y="1822318"/>
            <a:ext cx="1827825" cy="2548959"/>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Machine Learning Algorithm</a:t>
            </a:r>
            <a:endParaRPr lang="vi-VN" dirty="0">
              <a:no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3587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869577" y="266937"/>
            <a:ext cx="6322423" cy="707886"/>
          </a:xfrm>
          <a:prstGeom prst="rect">
            <a:avLst/>
          </a:prstGeom>
          <a:noFill/>
        </p:spPr>
        <p:txBody>
          <a:bodyPr wrap="square" rtlCol="0">
            <a:spAutoFit/>
          </a:bodyPr>
          <a:lstStyle/>
          <a:p>
            <a:pPr algn="r"/>
            <a:r>
              <a:rPr lang="en-US" sz="4000" dirty="0">
                <a:solidFill>
                  <a:srgbClr val="355E7A"/>
                </a:solidFill>
                <a:latin typeface="Roboto Black" panose="02000000000000000000" pitchFamily="2" charset="0"/>
                <a:ea typeface="Roboto Black" panose="02000000000000000000" pitchFamily="2" charset="0"/>
              </a:rPr>
              <a:t>Ý </a:t>
            </a:r>
            <a:r>
              <a:rPr lang="en-US" sz="4000" dirty="0" err="1">
                <a:solidFill>
                  <a:srgbClr val="355E7A"/>
                </a:solidFill>
                <a:latin typeface="Roboto Black" panose="02000000000000000000" pitchFamily="2" charset="0"/>
                <a:ea typeface="Roboto Black" panose="02000000000000000000" pitchFamily="2" charset="0"/>
              </a:rPr>
              <a:t>tưởng</a:t>
            </a:r>
            <a:r>
              <a:rPr lang="en-US" sz="4000" dirty="0">
                <a:solidFill>
                  <a:srgbClr val="355E7A"/>
                </a:solidFill>
                <a:latin typeface="Roboto Black" panose="02000000000000000000" pitchFamily="2" charset="0"/>
                <a:ea typeface="Roboto Black" panose="02000000000000000000" pitchFamily="2" charset="0"/>
              </a:rPr>
              <a:t> </a:t>
            </a:r>
            <a:r>
              <a:rPr lang="en-US" sz="4000" dirty="0" err="1">
                <a:solidFill>
                  <a:srgbClr val="355E7A"/>
                </a:solidFill>
                <a:latin typeface="Roboto Black" panose="02000000000000000000" pitchFamily="2" charset="0"/>
                <a:ea typeface="Roboto Black" panose="02000000000000000000" pitchFamily="2" charset="0"/>
              </a:rPr>
              <a:t>bài</a:t>
            </a:r>
            <a:r>
              <a:rPr lang="en-US" sz="4000" dirty="0">
                <a:solidFill>
                  <a:srgbClr val="355E7A"/>
                </a:solidFill>
                <a:latin typeface="Roboto Black" panose="02000000000000000000" pitchFamily="2" charset="0"/>
                <a:ea typeface="Roboto Black" panose="02000000000000000000" pitchFamily="2" charset="0"/>
              </a:rPr>
              <a:t> </a:t>
            </a:r>
            <a:r>
              <a:rPr lang="en-US" sz="4000" dirty="0" err="1">
                <a:solidFill>
                  <a:srgbClr val="355E7A"/>
                </a:solidFill>
                <a:latin typeface="Roboto Black" panose="02000000000000000000" pitchFamily="2" charset="0"/>
                <a:ea typeface="Roboto Black" panose="02000000000000000000" pitchFamily="2" charset="0"/>
              </a:rPr>
              <a:t>toán</a:t>
            </a:r>
            <a:endParaRPr lang="en-US" sz="40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4966513" y="2342129"/>
            <a:ext cx="7152881" cy="1261436"/>
          </a:xfrm>
          <a:prstGeom prst="rect">
            <a:avLst/>
          </a:prstGeom>
        </p:spPr>
        <p:txBody>
          <a:bodyPr wrap="square">
            <a:spAutoFit/>
          </a:bodyPr>
          <a:lstStyle/>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Ý tưởng bài báo đưa ra sự cải tiến đó là sử dụng phương sai để loại bỏ phần lớn các đặc trưng được trích xuất trong trích lọc đặc trưng Haar-Like nhằm tăng tốc độ xử lý, tăng tính chính xác và giảm độ phức tạp so với việc sử dụng Haar-Like nguyên thủy và AdaBoost</a:t>
            </a:r>
            <a:endParaRPr lang="en-US" dirty="0">
              <a:solidFill>
                <a:srgbClr val="355E7A"/>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12" name="Rectangle 11">
            <a:extLst>
              <a:ext uri="{FF2B5EF4-FFF2-40B4-BE49-F238E27FC236}">
                <a16:creationId xmlns:a16="http://schemas.microsoft.com/office/drawing/2014/main" id="{5D2C1570-A50F-C991-3968-8EFF73210687}"/>
              </a:ext>
            </a:extLst>
          </p:cNvPr>
          <p:cNvSpPr/>
          <p:nvPr/>
        </p:nvSpPr>
        <p:spPr>
          <a:xfrm>
            <a:off x="1546576" y="199610"/>
            <a:ext cx="3209621" cy="2643139"/>
          </a:xfrm>
          <a:prstGeom prst="rect">
            <a:avLst/>
          </a:prstGeom>
          <a:solidFill>
            <a:srgbClr val="355E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ubtitle 2">
            <a:extLst>
              <a:ext uri="{FF2B5EF4-FFF2-40B4-BE49-F238E27FC236}">
                <a16:creationId xmlns:a16="http://schemas.microsoft.com/office/drawing/2014/main" id="{32565624-375B-02CC-0545-90EF79442DA7}"/>
              </a:ext>
            </a:extLst>
          </p:cNvPr>
          <p:cNvSpPr txBox="1">
            <a:spLocks/>
          </p:cNvSpPr>
          <p:nvPr/>
        </p:nvSpPr>
        <p:spPr>
          <a:xfrm>
            <a:off x="1546576" y="266937"/>
            <a:ext cx="3000023"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Cuong Khac Nguyen</a:t>
            </a:r>
          </a:p>
        </p:txBody>
      </p:sp>
      <p:pic>
        <p:nvPicPr>
          <p:cNvPr id="20" name="Picture Placeholder 19">
            <a:extLst>
              <a:ext uri="{FF2B5EF4-FFF2-40B4-BE49-F238E27FC236}">
                <a16:creationId xmlns:a16="http://schemas.microsoft.com/office/drawing/2014/main" id="{4AC15FEA-8270-B7F2-70CB-A26D44106BC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917" b="5917"/>
          <a:stretch>
            <a:fillRect/>
          </a:stretch>
        </p:blipFill>
        <p:spPr>
          <a:xfrm>
            <a:off x="2084740" y="728489"/>
            <a:ext cx="2267838" cy="1999455"/>
          </a:xfrm>
        </p:spPr>
      </p:pic>
      <p:sp>
        <p:nvSpPr>
          <p:cNvPr id="25" name="Rectangle 24">
            <a:extLst>
              <a:ext uri="{FF2B5EF4-FFF2-40B4-BE49-F238E27FC236}">
                <a16:creationId xmlns:a16="http://schemas.microsoft.com/office/drawing/2014/main" id="{D99B006C-2D18-916B-54F9-A4824016DFB9}"/>
              </a:ext>
            </a:extLst>
          </p:cNvPr>
          <p:cNvSpPr/>
          <p:nvPr/>
        </p:nvSpPr>
        <p:spPr>
          <a:xfrm>
            <a:off x="1546576" y="2956685"/>
            <a:ext cx="3244373" cy="2310718"/>
          </a:xfrm>
          <a:prstGeom prst="rect">
            <a:avLst/>
          </a:prstGeom>
          <a:solidFill>
            <a:srgbClr val="6A5D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2">
            <a:extLst>
              <a:ext uri="{FF2B5EF4-FFF2-40B4-BE49-F238E27FC236}">
                <a16:creationId xmlns:a16="http://schemas.microsoft.com/office/drawing/2014/main" id="{B24EEAAE-D407-5328-6717-1F22CB7CFCFF}"/>
              </a:ext>
            </a:extLst>
          </p:cNvPr>
          <p:cNvSpPr txBox="1">
            <a:spLocks/>
          </p:cNvSpPr>
          <p:nvPr/>
        </p:nvSpPr>
        <p:spPr>
          <a:xfrm>
            <a:off x="2118077" y="3048322"/>
            <a:ext cx="2180492"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Ho-</a:t>
            </a:r>
            <a:r>
              <a:rPr lang="en-US" dirty="0" err="1">
                <a:solidFill>
                  <a:srgbClr val="D7DFE4"/>
                </a:solidFill>
                <a:latin typeface="Roboto Medium" panose="02000000000000000000" pitchFamily="2" charset="0"/>
                <a:ea typeface="Roboto Medium" panose="02000000000000000000" pitchFamily="2" charset="0"/>
              </a:rPr>
              <a:t>Youl</a:t>
            </a:r>
            <a:r>
              <a:rPr lang="en-US" dirty="0">
                <a:solidFill>
                  <a:srgbClr val="D7DFE4"/>
                </a:solidFill>
                <a:latin typeface="Roboto Medium" panose="02000000000000000000" pitchFamily="2" charset="0"/>
                <a:ea typeface="Roboto Medium" panose="02000000000000000000" pitchFamily="2" charset="0"/>
              </a:rPr>
              <a:t> Jung</a:t>
            </a:r>
          </a:p>
        </p:txBody>
      </p:sp>
      <p:pic>
        <p:nvPicPr>
          <p:cNvPr id="29" name="Picture Placeholder 23">
            <a:extLst>
              <a:ext uri="{FF2B5EF4-FFF2-40B4-BE49-F238E27FC236}">
                <a16:creationId xmlns:a16="http://schemas.microsoft.com/office/drawing/2014/main" id="{594BD631-D66D-53A5-5F2C-615A27FA7907}"/>
              </a:ext>
            </a:extLst>
          </p:cNvPr>
          <p:cNvPicPr>
            <a:picLocks noChangeAspect="1"/>
          </p:cNvPicPr>
          <p:nvPr/>
        </p:nvPicPr>
        <p:blipFill>
          <a:blip r:embed="rId4">
            <a:extLst>
              <a:ext uri="{28A0092B-C50C-407E-A947-70E740481C1C}">
                <a14:useLocalDpi xmlns:a14="http://schemas.microsoft.com/office/drawing/2010/main" val="0"/>
              </a:ext>
            </a:extLst>
          </a:blip>
          <a:srcRect t="5917" b="5917"/>
          <a:stretch>
            <a:fillRect/>
          </a:stretch>
        </p:blipFill>
        <p:spPr>
          <a:xfrm>
            <a:off x="2135111" y="3457099"/>
            <a:ext cx="2055889" cy="1812589"/>
          </a:xfrm>
          <a:custGeom>
            <a:avLst/>
            <a:gdLst>
              <a:gd name="connsiteX0" fmla="*/ 675565 w 1609300"/>
              <a:gd name="connsiteY0" fmla="*/ 0 h 1419392"/>
              <a:gd name="connsiteX1" fmla="*/ 1351130 w 1609300"/>
              <a:gd name="connsiteY1" fmla="*/ 675565 h 1419392"/>
              <a:gd name="connsiteX2" fmla="*/ 1340284 w 1609300"/>
              <a:gd name="connsiteY2" fmla="*/ 783159 h 1419392"/>
              <a:gd name="connsiteX3" fmla="*/ 1353214 w 1609300"/>
              <a:gd name="connsiteY3" fmla="*/ 784462 h 1419392"/>
              <a:gd name="connsiteX4" fmla="*/ 1609300 w 1609300"/>
              <a:gd name="connsiteY4" fmla="*/ 1098669 h 1419392"/>
              <a:gd name="connsiteX5" fmla="*/ 1288577 w 1609300"/>
              <a:gd name="connsiteY5" fmla="*/ 1419392 h 1419392"/>
              <a:gd name="connsiteX6" fmla="*/ 1022629 w 1609300"/>
              <a:gd name="connsiteY6" fmla="*/ 1277988 h 1419392"/>
              <a:gd name="connsiteX7" fmla="*/ 1011897 w 1609300"/>
              <a:gd name="connsiteY7" fmla="*/ 1258216 h 1419392"/>
              <a:gd name="connsiteX8" fmla="*/ 938525 w 1609300"/>
              <a:gd name="connsiteY8" fmla="*/ 1298041 h 1419392"/>
              <a:gd name="connsiteX9" fmla="*/ 675565 w 1609300"/>
              <a:gd name="connsiteY9" fmla="*/ 1351130 h 1419392"/>
              <a:gd name="connsiteX10" fmla="*/ 0 w 1609300"/>
              <a:gd name="connsiteY10" fmla="*/ 675565 h 1419392"/>
              <a:gd name="connsiteX11" fmla="*/ 675565 w 1609300"/>
              <a:gd name="connsiteY11" fmla="*/ 0 h 14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9300" h="1419392">
                <a:moveTo>
                  <a:pt x="675565" y="0"/>
                </a:moveTo>
                <a:cubicBezTo>
                  <a:pt x="1048669" y="0"/>
                  <a:pt x="1351130" y="302461"/>
                  <a:pt x="1351130" y="675565"/>
                </a:cubicBezTo>
                <a:lnTo>
                  <a:pt x="1340284" y="783159"/>
                </a:lnTo>
                <a:lnTo>
                  <a:pt x="1353214" y="784462"/>
                </a:lnTo>
                <a:cubicBezTo>
                  <a:pt x="1499362" y="814368"/>
                  <a:pt x="1609300" y="943680"/>
                  <a:pt x="1609300" y="1098669"/>
                </a:cubicBezTo>
                <a:cubicBezTo>
                  <a:pt x="1609300" y="1275799"/>
                  <a:pt x="1465707" y="1419392"/>
                  <a:pt x="1288577" y="1419392"/>
                </a:cubicBezTo>
                <a:cubicBezTo>
                  <a:pt x="1177871" y="1419392"/>
                  <a:pt x="1080265" y="1363301"/>
                  <a:pt x="1022629" y="1277988"/>
                </a:cubicBezTo>
                <a:lnTo>
                  <a:pt x="1011897" y="1258216"/>
                </a:lnTo>
                <a:lnTo>
                  <a:pt x="938525" y="1298041"/>
                </a:lnTo>
                <a:cubicBezTo>
                  <a:pt x="857702" y="1332226"/>
                  <a:pt x="768841" y="1351130"/>
                  <a:pt x="675565" y="1351130"/>
                </a:cubicBezTo>
                <a:cubicBezTo>
                  <a:pt x="302461" y="1351130"/>
                  <a:pt x="0" y="1048669"/>
                  <a:pt x="0" y="675565"/>
                </a:cubicBezTo>
                <a:cubicBezTo>
                  <a:pt x="0" y="302461"/>
                  <a:pt x="302461" y="0"/>
                  <a:pt x="675565" y="0"/>
                </a:cubicBezTo>
                <a:close/>
              </a:path>
            </a:pathLst>
          </a:custGeom>
        </p:spPr>
      </p:pic>
      <p:sp>
        <p:nvSpPr>
          <p:cNvPr id="30" name="Rectangle 29">
            <a:extLst>
              <a:ext uri="{FF2B5EF4-FFF2-40B4-BE49-F238E27FC236}">
                <a16:creationId xmlns:a16="http://schemas.microsoft.com/office/drawing/2014/main" id="{8A643F46-2E1E-22C3-AB0F-3250129499C9}"/>
              </a:ext>
            </a:extLst>
          </p:cNvPr>
          <p:cNvSpPr/>
          <p:nvPr/>
        </p:nvSpPr>
        <p:spPr>
          <a:xfrm>
            <a:off x="1546575" y="5547556"/>
            <a:ext cx="3209621" cy="768349"/>
          </a:xfrm>
          <a:prstGeom prst="rect">
            <a:avLst/>
          </a:prstGeom>
          <a:solidFill>
            <a:srgbClr val="BE6B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spTree>
    <p:extLst>
      <p:ext uri="{BB962C8B-B14F-4D97-AF65-F5344CB8AC3E}">
        <p14:creationId xmlns:p14="http://schemas.microsoft.com/office/powerpoint/2010/main" val="1935051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1+#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500" fill="hold"/>
                                        <p:tgtEl>
                                          <p:spTgt spid="28"/>
                                        </p:tgtEl>
                                        <p:attrNameLst>
                                          <p:attrName>ppt_w</p:attrName>
                                        </p:attrNameLst>
                                      </p:cBhvr>
                                      <p:tavLst>
                                        <p:tav tm="0">
                                          <p:val>
                                            <p:fltVal val="0"/>
                                          </p:val>
                                        </p:tav>
                                        <p:tav tm="100000">
                                          <p:val>
                                            <p:strVal val="#ppt_w"/>
                                          </p:val>
                                        </p:tav>
                                      </p:tavLst>
                                    </p:anim>
                                    <p:anim calcmode="lin" valueType="num">
                                      <p:cBhvr>
                                        <p:cTn id="19" dur="500" fill="hold"/>
                                        <p:tgtEl>
                                          <p:spTgt spid="28"/>
                                        </p:tgtEl>
                                        <p:attrNameLst>
                                          <p:attrName>ppt_h</p:attrName>
                                        </p:attrNameLst>
                                      </p:cBhvr>
                                      <p:tavLst>
                                        <p:tav tm="0">
                                          <p:val>
                                            <p:fltVal val="0"/>
                                          </p:val>
                                        </p:tav>
                                        <p:tav tm="100000">
                                          <p:val>
                                            <p:strVal val="#ppt_h"/>
                                          </p:val>
                                        </p:tav>
                                      </p:tavLst>
                                    </p:anim>
                                    <p:animEffect transition="in" filter="fade">
                                      <p:cBhvr>
                                        <p:cTn id="20" dur="500"/>
                                        <p:tgtEl>
                                          <p:spTgt spid="28"/>
                                        </p:tgtEl>
                                      </p:cBhvr>
                                    </p:animEffect>
                                  </p:childTnLst>
                                </p:cTn>
                              </p:par>
                            </p:childTnLst>
                          </p:cTn>
                        </p:par>
                        <p:par>
                          <p:cTn id="21" fill="hold">
                            <p:stCondLst>
                              <p:cond delay="1500"/>
                            </p:stCondLst>
                            <p:childTnLst>
                              <p:par>
                                <p:cTn id="22" presetID="53" presetClass="entr" presetSubtype="16"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5" grpId="0"/>
      <p:bldP spid="28" grpId="0"/>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92A06965-54E7-6F06-221D-A40F6D0C1295}"/>
              </a:ext>
            </a:extLst>
          </p:cNvPr>
          <p:cNvSpPr/>
          <p:nvPr/>
        </p:nvSpPr>
        <p:spPr>
          <a:xfrm>
            <a:off x="0" y="4428904"/>
            <a:ext cx="12172950" cy="2355348"/>
          </a:xfrm>
          <a:prstGeom prst="rect">
            <a:avLst/>
          </a:prstGeom>
          <a:solidFill>
            <a:schemeClr val="accent4">
              <a:lumMod val="40000"/>
              <a:lumOff val="60000"/>
              <a:alpha val="34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47" name="Rectangle 46">
            <a:extLst>
              <a:ext uri="{FF2B5EF4-FFF2-40B4-BE49-F238E27FC236}">
                <a16:creationId xmlns:a16="http://schemas.microsoft.com/office/drawing/2014/main" id="{0A7A3353-2AE7-A273-9FEE-6A8CA5EF6CEE}"/>
              </a:ext>
            </a:extLst>
          </p:cNvPr>
          <p:cNvSpPr/>
          <p:nvPr/>
        </p:nvSpPr>
        <p:spPr>
          <a:xfrm>
            <a:off x="-1" y="1181100"/>
            <a:ext cx="12142323" cy="3106106"/>
          </a:xfrm>
          <a:prstGeom prst="rect">
            <a:avLst/>
          </a:prstGeom>
          <a:solidFill>
            <a:schemeClr val="accent4">
              <a:lumMod val="40000"/>
              <a:lumOff val="60000"/>
              <a:alpha val="24000"/>
            </a:schemeClr>
          </a:solidFill>
          <a:ln>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mj-lt"/>
            </a:endParaRPr>
          </a:p>
        </p:txBody>
      </p:sp>
      <p:sp>
        <p:nvSpPr>
          <p:cNvPr id="22" name="TextBox 21">
            <a:extLst>
              <a:ext uri="{FF2B5EF4-FFF2-40B4-BE49-F238E27FC236}">
                <a16:creationId xmlns:a16="http://schemas.microsoft.com/office/drawing/2014/main" id="{2129B7E3-84CC-4048-8AB9-0C54690EEA70}"/>
              </a:ext>
            </a:extLst>
          </p:cNvPr>
          <p:cNvSpPr txBox="1"/>
          <p:nvPr/>
        </p:nvSpPr>
        <p:spPr>
          <a:xfrm>
            <a:off x="1052097" y="0"/>
            <a:ext cx="10087806" cy="954107"/>
          </a:xfrm>
          <a:prstGeom prst="rect">
            <a:avLst/>
          </a:prstGeom>
          <a:noFill/>
        </p:spPr>
        <p:txBody>
          <a:bodyPr wrap="square" rtlCol="0">
            <a:spAutoFit/>
          </a:bodyPr>
          <a:lstStyle/>
          <a:p>
            <a:pPr algn="ctr"/>
            <a:r>
              <a:rPr lang="en-US" sz="2800" b="1" u="sng" dirty="0" err="1">
                <a:solidFill>
                  <a:srgbClr val="355E7A"/>
                </a:solidFill>
                <a:latin typeface="+mj-lt"/>
                <a:ea typeface="Roboto Black" panose="02000000000000000000" pitchFamily="2" charset="0"/>
                <a:cs typeface="Times New Roman" panose="02020603050405020304" pitchFamily="18" charset="0"/>
              </a:rPr>
              <a:t>Kiến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trúc</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hệ</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thống</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nhận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diện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khuôn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mặt</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sử</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dụng</a:t>
            </a:r>
            <a:r>
              <a:rPr lang="en-US" sz="2800" b="1" u="sng" dirty="0">
                <a:solidFill>
                  <a:srgbClr val="355E7A"/>
                </a:solidFill>
                <a:latin typeface="+mj-lt"/>
                <a:ea typeface="Roboto Black" panose="02000000000000000000" pitchFamily="2" charset="0"/>
                <a:cs typeface="Times New Roman" panose="02020603050405020304" pitchFamily="18" charset="0"/>
              </a:rPr>
              <a:t> </a:t>
            </a:r>
            <a:br>
              <a:rPr lang="en-US" sz="2800" b="1" u="sng" dirty="0">
                <a:solidFill>
                  <a:srgbClr val="355E7A"/>
                </a:solidFill>
                <a:latin typeface="+mj-lt"/>
                <a:ea typeface="Roboto Black" panose="02000000000000000000" pitchFamily="2" charset="0"/>
                <a:cs typeface="Times New Roman" panose="02020603050405020304" pitchFamily="18" charset="0"/>
              </a:rPr>
            </a:br>
            <a:r>
              <a:rPr lang="en-US" sz="2800" b="1" u="sng" dirty="0" err="1">
                <a:solidFill>
                  <a:srgbClr val="355E7A"/>
                </a:solidFill>
                <a:latin typeface="+mj-lt"/>
                <a:ea typeface="Roboto Black" panose="02000000000000000000" pitchFamily="2" charset="0"/>
                <a:cs typeface="Times New Roman" panose="02020603050405020304" pitchFamily="18" charset="0"/>
              </a:rPr>
              <a:t>trích</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lọc</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đặc</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trưng</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Haar</a:t>
            </a:r>
            <a:r>
              <a:rPr lang="en-US" sz="2800" b="1" u="sng" dirty="0">
                <a:solidFill>
                  <a:srgbClr val="355E7A"/>
                </a:solidFill>
                <a:latin typeface="+mj-lt"/>
                <a:ea typeface="Roboto Black" panose="02000000000000000000" pitchFamily="2" charset="0"/>
                <a:cs typeface="Times New Roman" panose="02020603050405020304" pitchFamily="18" charset="0"/>
              </a:rPr>
              <a:t>-Like </a:t>
            </a:r>
            <a:r>
              <a:rPr lang="en-US" sz="2800" b="1" u="sng" dirty="0" err="1">
                <a:solidFill>
                  <a:srgbClr val="355E7A"/>
                </a:solidFill>
                <a:latin typeface="+mj-lt"/>
                <a:ea typeface="Roboto Black" panose="02000000000000000000" pitchFamily="2" charset="0"/>
                <a:cs typeface="Times New Roman" panose="02020603050405020304" pitchFamily="18" charset="0"/>
              </a:rPr>
              <a:t>dựa</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trên</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phương</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sai</a:t>
            </a:r>
            <a:r>
              <a:rPr lang="en-US" sz="2800" b="1" u="sng" dirty="0">
                <a:solidFill>
                  <a:srgbClr val="355E7A"/>
                </a:solidFill>
                <a:latin typeface="+mj-lt"/>
                <a:ea typeface="Roboto Black" panose="02000000000000000000" pitchFamily="2" charset="0"/>
                <a:cs typeface="Times New Roman" panose="02020603050405020304" pitchFamily="18" charset="0"/>
              </a:rPr>
              <a:t> </a:t>
            </a:r>
            <a:r>
              <a:rPr lang="en-US" sz="2800" b="1" u="sng" dirty="0" err="1">
                <a:solidFill>
                  <a:srgbClr val="355E7A"/>
                </a:solidFill>
                <a:latin typeface="+mj-lt"/>
                <a:ea typeface="Roboto Black" panose="02000000000000000000" pitchFamily="2" charset="0"/>
                <a:cs typeface="Times New Roman" panose="02020603050405020304" pitchFamily="18" charset="0"/>
              </a:rPr>
              <a:t>và</a:t>
            </a:r>
            <a:r>
              <a:rPr lang="en-US" sz="2800" b="1" u="sng" dirty="0">
                <a:solidFill>
                  <a:srgbClr val="355E7A"/>
                </a:solidFill>
                <a:latin typeface="+mj-lt"/>
                <a:ea typeface="Roboto Black" panose="02000000000000000000" pitchFamily="2" charset="0"/>
                <a:cs typeface="Times New Roman" panose="02020603050405020304" pitchFamily="18" charset="0"/>
              </a:rPr>
              <a:t> SVM</a:t>
            </a:r>
            <a:endParaRPr lang="en-US" sz="2800" b="1" i="1" dirty="0">
              <a:solidFill>
                <a:srgbClr val="355E7A"/>
              </a:solidFill>
              <a:latin typeface="+mj-lt"/>
              <a:ea typeface="Roboto Black" panose="02000000000000000000" pitchFamily="2" charset="0"/>
              <a:cs typeface="Times New Roman" panose="02020603050405020304" pitchFamily="18" charset="0"/>
            </a:endParaRPr>
          </a:p>
        </p:txBody>
      </p:sp>
      <p:cxnSp>
        <p:nvCxnSpPr>
          <p:cNvPr id="12" name="Straight Arrow Connector 11">
            <a:extLst>
              <a:ext uri="{FF2B5EF4-FFF2-40B4-BE49-F238E27FC236}">
                <a16:creationId xmlns:a16="http://schemas.microsoft.com/office/drawing/2014/main" id="{E880DC72-C047-1700-ACDD-8171E38978ED}"/>
              </a:ext>
            </a:extLst>
          </p:cNvPr>
          <p:cNvCxnSpPr>
            <a:cxnSpLocks/>
            <a:endCxn id="3" idx="1"/>
          </p:cNvCxnSpPr>
          <p:nvPr/>
        </p:nvCxnSpPr>
        <p:spPr>
          <a:xfrm>
            <a:off x="1642470" y="1888220"/>
            <a:ext cx="440094" cy="61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DDF1FBA-9326-3DEA-D5DF-27C1C63EFB8F}"/>
              </a:ext>
            </a:extLst>
          </p:cNvPr>
          <p:cNvCxnSpPr>
            <a:cxnSpLocks/>
            <a:endCxn id="3" idx="1"/>
          </p:cNvCxnSpPr>
          <p:nvPr/>
        </p:nvCxnSpPr>
        <p:spPr>
          <a:xfrm flipV="1">
            <a:off x="1642470" y="2500771"/>
            <a:ext cx="440094" cy="74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AC0C003-8E0E-720B-82F3-BC70132FB2BB}"/>
              </a:ext>
            </a:extLst>
          </p:cNvPr>
          <p:cNvCxnSpPr>
            <a:cxnSpLocks/>
            <a:endCxn id="60" idx="1"/>
          </p:cNvCxnSpPr>
          <p:nvPr/>
        </p:nvCxnSpPr>
        <p:spPr>
          <a:xfrm>
            <a:off x="5603990" y="2528345"/>
            <a:ext cx="636196" cy="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77C520-5F6B-D734-1743-AD4D710878B1}"/>
              </a:ext>
            </a:extLst>
          </p:cNvPr>
          <p:cNvCxnSpPr>
            <a:cxnSpLocks/>
            <a:stCxn id="3" idx="3"/>
            <a:endCxn id="9" idx="1"/>
          </p:cNvCxnSpPr>
          <p:nvPr/>
        </p:nvCxnSpPr>
        <p:spPr>
          <a:xfrm>
            <a:off x="3549414" y="2500771"/>
            <a:ext cx="574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6AFC4A5-7EC5-9755-C932-FBC3317EE334}"/>
              </a:ext>
            </a:extLst>
          </p:cNvPr>
          <p:cNvCxnSpPr>
            <a:cxnSpLocks/>
          </p:cNvCxnSpPr>
          <p:nvPr/>
        </p:nvCxnSpPr>
        <p:spPr>
          <a:xfrm>
            <a:off x="1654345" y="5376214"/>
            <a:ext cx="3407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79C74B-141A-BEDB-CD8A-5D852935B8E4}"/>
              </a:ext>
            </a:extLst>
          </p:cNvPr>
          <p:cNvCxnSpPr>
            <a:cxnSpLocks/>
          </p:cNvCxnSpPr>
          <p:nvPr/>
        </p:nvCxnSpPr>
        <p:spPr>
          <a:xfrm>
            <a:off x="3458978" y="5375215"/>
            <a:ext cx="4462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359D33-87CE-341E-00CE-CBBD04164AEE}"/>
              </a:ext>
            </a:extLst>
          </p:cNvPr>
          <p:cNvCxnSpPr>
            <a:cxnSpLocks/>
          </p:cNvCxnSpPr>
          <p:nvPr/>
        </p:nvCxnSpPr>
        <p:spPr>
          <a:xfrm>
            <a:off x="5378002" y="5375215"/>
            <a:ext cx="45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D84C05D-E6B7-6BF8-D2C6-C757C649A5A3}"/>
              </a:ext>
            </a:extLst>
          </p:cNvPr>
          <p:cNvCxnSpPr>
            <a:cxnSpLocks/>
          </p:cNvCxnSpPr>
          <p:nvPr/>
        </p:nvCxnSpPr>
        <p:spPr>
          <a:xfrm>
            <a:off x="7782126" y="5375215"/>
            <a:ext cx="461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1736985-4BF2-D8C1-1F74-95CE0307E408}"/>
              </a:ext>
            </a:extLst>
          </p:cNvPr>
          <p:cNvSpPr txBox="1"/>
          <p:nvPr/>
        </p:nvSpPr>
        <p:spPr>
          <a:xfrm>
            <a:off x="3905249" y="1105783"/>
            <a:ext cx="3152245" cy="523220"/>
          </a:xfrm>
          <a:prstGeom prst="rect">
            <a:avLst/>
          </a:prstGeom>
          <a:noFill/>
        </p:spPr>
        <p:txBody>
          <a:bodyPr wrap="square" rtlCol="0">
            <a:spAutoFit/>
          </a:bodyPr>
          <a:lstStyle/>
          <a:p>
            <a:pPr algn="ctr"/>
            <a:r>
              <a:rPr lang="en-US" sz="2800" dirty="0">
                <a:solidFill>
                  <a:srgbClr val="355E7A"/>
                </a:solidFill>
                <a:latin typeface="+mj-lt"/>
                <a:ea typeface="Roboto Black" panose="02000000000000000000" pitchFamily="2" charset="0"/>
                <a:cs typeface="Times New Roman" panose="02020603050405020304" pitchFamily="18" charset="0"/>
              </a:rPr>
              <a:t>Training Phase</a:t>
            </a:r>
            <a:endParaRPr lang="en-US" sz="2800" i="1" dirty="0">
              <a:solidFill>
                <a:srgbClr val="355E7A"/>
              </a:solidFill>
              <a:latin typeface="+mj-lt"/>
              <a:ea typeface="Roboto Black" panose="02000000000000000000" pitchFamily="2" charset="0"/>
              <a:cs typeface="Times New Roman" panose="02020603050405020304" pitchFamily="18" charset="0"/>
            </a:endParaRPr>
          </a:p>
        </p:txBody>
      </p:sp>
      <p:sp>
        <p:nvSpPr>
          <p:cNvPr id="50" name="TextBox 49">
            <a:extLst>
              <a:ext uri="{FF2B5EF4-FFF2-40B4-BE49-F238E27FC236}">
                <a16:creationId xmlns:a16="http://schemas.microsoft.com/office/drawing/2014/main" id="{F5AC6CCC-B0C3-4BE5-5790-46266ACBCDC7}"/>
              </a:ext>
            </a:extLst>
          </p:cNvPr>
          <p:cNvSpPr txBox="1"/>
          <p:nvPr/>
        </p:nvSpPr>
        <p:spPr>
          <a:xfrm>
            <a:off x="4098434" y="4425555"/>
            <a:ext cx="3116565" cy="523220"/>
          </a:xfrm>
          <a:prstGeom prst="rect">
            <a:avLst/>
          </a:prstGeom>
          <a:noFill/>
        </p:spPr>
        <p:txBody>
          <a:bodyPr wrap="square" rtlCol="0">
            <a:spAutoFit/>
          </a:bodyPr>
          <a:lstStyle/>
          <a:p>
            <a:pPr algn="ctr"/>
            <a:r>
              <a:rPr lang="en-US" sz="2800" dirty="0">
                <a:solidFill>
                  <a:srgbClr val="355E7A"/>
                </a:solidFill>
                <a:latin typeface="+mj-lt"/>
                <a:ea typeface="Roboto Black" panose="02000000000000000000" pitchFamily="2" charset="0"/>
                <a:cs typeface="Times New Roman" panose="02020603050405020304" pitchFamily="18" charset="0"/>
              </a:rPr>
              <a:t>Prediction Phase</a:t>
            </a:r>
            <a:endParaRPr lang="en-US" sz="2800" i="1" dirty="0">
              <a:solidFill>
                <a:srgbClr val="355E7A"/>
              </a:solidFill>
              <a:latin typeface="+mj-lt"/>
              <a:ea typeface="Roboto Black" panose="02000000000000000000" pitchFamily="2" charset="0"/>
              <a:cs typeface="Times New Roman" panose="02020603050405020304" pitchFamily="18" charset="0"/>
            </a:endParaRPr>
          </a:p>
        </p:txBody>
      </p:sp>
      <p:sp>
        <p:nvSpPr>
          <p:cNvPr id="51" name="Rectangle 50">
            <a:extLst>
              <a:ext uri="{FF2B5EF4-FFF2-40B4-BE49-F238E27FC236}">
                <a16:creationId xmlns:a16="http://schemas.microsoft.com/office/drawing/2014/main" id="{6C062E21-617B-ECEC-156B-4C65DD861DBC}"/>
              </a:ext>
            </a:extLst>
          </p:cNvPr>
          <p:cNvSpPr/>
          <p:nvPr/>
        </p:nvSpPr>
        <p:spPr>
          <a:xfrm>
            <a:off x="175620" y="1536568"/>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Face samples</a:t>
            </a:r>
            <a:endParaRPr lang="vi-VN" dirty="0">
              <a:noFill/>
              <a:latin typeface="Times New Roman" panose="02020603050405020304" pitchFamily="18" charset="0"/>
              <a:cs typeface="Times New Roman" panose="02020603050405020304" pitchFamily="18" charset="0"/>
            </a:endParaRPr>
          </a:p>
        </p:txBody>
      </p:sp>
      <p:sp>
        <p:nvSpPr>
          <p:cNvPr id="52" name="Rectangle 51">
            <a:extLst>
              <a:ext uri="{FF2B5EF4-FFF2-40B4-BE49-F238E27FC236}">
                <a16:creationId xmlns:a16="http://schemas.microsoft.com/office/drawing/2014/main" id="{FC430F81-C662-3A53-AE20-D5F4E86C0507}"/>
              </a:ext>
            </a:extLst>
          </p:cNvPr>
          <p:cNvSpPr/>
          <p:nvPr/>
        </p:nvSpPr>
        <p:spPr>
          <a:xfrm>
            <a:off x="197637" y="285319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Non-Face samples</a:t>
            </a:r>
            <a:endParaRPr lang="vi-VN" dirty="0">
              <a:noFill/>
              <a:latin typeface="Times New Roman" panose="02020603050405020304" pitchFamily="18" charset="0"/>
              <a:cs typeface="Times New Roman" panose="02020603050405020304" pitchFamily="18" charset="0"/>
            </a:endParaRPr>
          </a:p>
        </p:txBody>
      </p:sp>
      <p:sp>
        <p:nvSpPr>
          <p:cNvPr id="53" name="Rectangle 52">
            <a:extLst>
              <a:ext uri="{FF2B5EF4-FFF2-40B4-BE49-F238E27FC236}">
                <a16:creationId xmlns:a16="http://schemas.microsoft.com/office/drawing/2014/main" id="{7FE96764-7A72-402D-6B24-A041AC4BA42C}"/>
              </a:ext>
            </a:extLst>
          </p:cNvPr>
          <p:cNvSpPr/>
          <p:nvPr/>
        </p:nvSpPr>
        <p:spPr>
          <a:xfrm>
            <a:off x="8526968" y="2181660"/>
            <a:ext cx="1564733"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SVM Train</a:t>
            </a:r>
            <a:endParaRPr lang="vi-VN" dirty="0">
              <a:noFill/>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43468B2C-3C8D-C55E-A64B-B1BCDFDD1D38}"/>
              </a:ext>
            </a:extLst>
          </p:cNvPr>
          <p:cNvSpPr/>
          <p:nvPr/>
        </p:nvSpPr>
        <p:spPr>
          <a:xfrm>
            <a:off x="8255183" y="4750130"/>
            <a:ext cx="1866608" cy="1318161"/>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Variance based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Haar</a:t>
            </a: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-Like feature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extration</a:t>
            </a:r>
            <a:endParaRPr lang="vi-VN" dirty="0">
              <a:noFill/>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8D59E856-0EF8-B79C-78F5-A0F64F6417F7}"/>
              </a:ext>
            </a:extLst>
          </p:cNvPr>
          <p:cNvSpPr/>
          <p:nvPr/>
        </p:nvSpPr>
        <p:spPr>
          <a:xfrm>
            <a:off x="6240186" y="1638303"/>
            <a:ext cx="1827825" cy="1790697"/>
          </a:xfrm>
          <a:prstGeom prst="rect">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Variance based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Haar</a:t>
            </a: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-Like feature </a:t>
            </a:r>
            <a:r>
              <a:rPr lang="en-US" dirty="0" err="1">
                <a:ln>
                  <a:solidFill>
                    <a:schemeClr val="tx1"/>
                  </a:solidFill>
                </a:ln>
                <a:solidFill>
                  <a:srgbClr val="002060"/>
                </a:solidFill>
                <a:latin typeface="Times New Roman" panose="02020603050405020304" pitchFamily="18" charset="0"/>
                <a:cs typeface="Times New Roman" panose="02020603050405020304" pitchFamily="18" charset="0"/>
              </a:rPr>
              <a:t>extration</a:t>
            </a:r>
            <a:endParaRPr lang="vi-VN" dirty="0">
              <a:no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F62734D8-13F9-46BF-C907-8CB4E2E9918E}"/>
              </a:ext>
            </a:extLst>
          </p:cNvPr>
          <p:cNvSpPr/>
          <p:nvPr/>
        </p:nvSpPr>
        <p:spPr>
          <a:xfrm>
            <a:off x="2082564" y="214834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Grey scale images</a:t>
            </a:r>
            <a:endParaRPr lang="vi-VN" dirty="0">
              <a:no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80CEE6F1-2EBA-4BC1-2219-76965249FF99}"/>
              </a:ext>
            </a:extLst>
          </p:cNvPr>
          <p:cNvSpPr/>
          <p:nvPr/>
        </p:nvSpPr>
        <p:spPr>
          <a:xfrm>
            <a:off x="4123879" y="2148346"/>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Normalize</a:t>
            </a:r>
            <a:br>
              <a:rPr lang="en-US" dirty="0">
                <a:ln>
                  <a:solidFill>
                    <a:schemeClr val="tx1"/>
                  </a:solidFill>
                </a:ln>
                <a:solidFill>
                  <a:srgbClr val="002060"/>
                </a:solidFill>
                <a:latin typeface="Times New Roman" panose="02020603050405020304" pitchFamily="18" charset="0"/>
                <a:cs typeface="Times New Roman" panose="02020603050405020304" pitchFamily="18" charset="0"/>
              </a:rPr>
            </a:b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 64 x 64</a:t>
            </a:r>
            <a:endParaRPr lang="vi-VN" dirty="0">
              <a:no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85A885D0-3DF7-D656-8B93-BA1461E28289}"/>
              </a:ext>
            </a:extLst>
          </p:cNvPr>
          <p:cNvSpPr/>
          <p:nvPr/>
        </p:nvSpPr>
        <p:spPr>
          <a:xfrm>
            <a:off x="10429630" y="2181004"/>
            <a:ext cx="1564733"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Model</a:t>
            </a:r>
            <a:endParaRPr lang="vi-VN" dirty="0">
              <a:noFill/>
              <a:latin typeface="Times New Roman" panose="02020603050405020304" pitchFamily="18" charset="0"/>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2F0CC437-52FE-8A29-0E3D-C0D631716355}"/>
              </a:ext>
            </a:extLst>
          </p:cNvPr>
          <p:cNvCxnSpPr>
            <a:cxnSpLocks/>
            <a:stCxn id="60" idx="3"/>
            <a:endCxn id="53" idx="1"/>
          </p:cNvCxnSpPr>
          <p:nvPr/>
        </p:nvCxnSpPr>
        <p:spPr>
          <a:xfrm>
            <a:off x="8068011" y="2533652"/>
            <a:ext cx="458957" cy="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3C9DA7-D9B8-0820-5E09-C3CD4874D9BC}"/>
              </a:ext>
            </a:extLst>
          </p:cNvPr>
          <p:cNvCxnSpPr>
            <a:cxnSpLocks/>
            <a:stCxn id="53" idx="3"/>
            <a:endCxn id="10" idx="1"/>
          </p:cNvCxnSpPr>
          <p:nvPr/>
        </p:nvCxnSpPr>
        <p:spPr>
          <a:xfrm flipV="1">
            <a:off x="10091701" y="2533429"/>
            <a:ext cx="337929" cy="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878B7BF-752F-C5CE-B101-E7B833E35712}"/>
              </a:ext>
            </a:extLst>
          </p:cNvPr>
          <p:cNvSpPr/>
          <p:nvPr/>
        </p:nvSpPr>
        <p:spPr>
          <a:xfrm>
            <a:off x="197637" y="5023789"/>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Camera</a:t>
            </a:r>
            <a:endParaRPr lang="vi-VN" dirty="0">
              <a:noFill/>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id="{AD5D5051-3B3E-DA9F-57C9-19A8F4D44D56}"/>
              </a:ext>
            </a:extLst>
          </p:cNvPr>
          <p:cNvSpPr/>
          <p:nvPr/>
        </p:nvSpPr>
        <p:spPr>
          <a:xfrm>
            <a:off x="1992128" y="5023789"/>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Images Videos</a:t>
            </a:r>
            <a:endParaRPr lang="vi-VN" dirty="0">
              <a:noFill/>
              <a:latin typeface="Times New Roman" panose="02020603050405020304" pitchFamily="18" charset="0"/>
              <a:cs typeface="Times New Roman" panose="02020603050405020304" pitchFamily="18" charset="0"/>
            </a:endParaRPr>
          </a:p>
        </p:txBody>
      </p:sp>
      <p:sp>
        <p:nvSpPr>
          <p:cNvPr id="33" name="Rectangle 32">
            <a:extLst>
              <a:ext uri="{FF2B5EF4-FFF2-40B4-BE49-F238E27FC236}">
                <a16:creationId xmlns:a16="http://schemas.microsoft.com/office/drawing/2014/main" id="{AB08FBA4-CAAB-6F6B-278C-71C9906389E4}"/>
              </a:ext>
            </a:extLst>
          </p:cNvPr>
          <p:cNvSpPr/>
          <p:nvPr/>
        </p:nvSpPr>
        <p:spPr>
          <a:xfrm>
            <a:off x="3921436" y="5023789"/>
            <a:ext cx="1466850"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Grey scale images</a:t>
            </a:r>
            <a:endParaRPr lang="vi-VN" dirty="0">
              <a:noFill/>
              <a:latin typeface="Times New Roman" panose="02020603050405020304" pitchFamily="18" charset="0"/>
              <a:cs typeface="Times New Roman" panose="02020603050405020304" pitchFamily="18" charset="0"/>
            </a:endParaRPr>
          </a:p>
        </p:txBody>
      </p:sp>
      <p:sp>
        <p:nvSpPr>
          <p:cNvPr id="39" name="Rectangle 38">
            <a:extLst>
              <a:ext uri="{FF2B5EF4-FFF2-40B4-BE49-F238E27FC236}">
                <a16:creationId xmlns:a16="http://schemas.microsoft.com/office/drawing/2014/main" id="{2AB5551E-25AF-0141-4C92-D0E1D43592AF}"/>
              </a:ext>
            </a:extLst>
          </p:cNvPr>
          <p:cNvSpPr/>
          <p:nvPr/>
        </p:nvSpPr>
        <p:spPr>
          <a:xfrm>
            <a:off x="5840268" y="5023789"/>
            <a:ext cx="1941859"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Move sub-window over image</a:t>
            </a:r>
            <a:endParaRPr lang="vi-VN" dirty="0">
              <a:noFill/>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61E88F68-1502-3916-8793-BB9EA323DF34}"/>
              </a:ext>
            </a:extLst>
          </p:cNvPr>
          <p:cNvSpPr/>
          <p:nvPr/>
        </p:nvSpPr>
        <p:spPr>
          <a:xfrm>
            <a:off x="10552625" y="5022790"/>
            <a:ext cx="1564733" cy="7048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a:solidFill>
                    <a:schemeClr val="tx1"/>
                  </a:solidFill>
                </a:ln>
                <a:solidFill>
                  <a:srgbClr val="002060"/>
                </a:solidFill>
                <a:latin typeface="Times New Roman" panose="02020603050405020304" pitchFamily="18" charset="0"/>
                <a:cs typeface="Times New Roman" panose="02020603050405020304" pitchFamily="18" charset="0"/>
              </a:rPr>
              <a:t>Model</a:t>
            </a:r>
            <a:endParaRPr lang="vi-VN" dirty="0">
              <a:noFill/>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3C93C8AE-F438-098C-C4C7-77E866422A9C}"/>
              </a:ext>
            </a:extLst>
          </p:cNvPr>
          <p:cNvCxnSpPr>
            <a:cxnSpLocks/>
          </p:cNvCxnSpPr>
          <p:nvPr/>
        </p:nvCxnSpPr>
        <p:spPr>
          <a:xfrm>
            <a:off x="10121791" y="5393028"/>
            <a:ext cx="4611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353B257-2A81-99CF-3468-1105055804BC}"/>
              </a:ext>
            </a:extLst>
          </p:cNvPr>
          <p:cNvSpPr txBox="1"/>
          <p:nvPr/>
        </p:nvSpPr>
        <p:spPr>
          <a:xfrm>
            <a:off x="10091701" y="6175169"/>
            <a:ext cx="667343"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Face</a:t>
            </a:r>
            <a:endParaRPr lang="vi-VN" dirty="0">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C5E6FF17-CCB3-3C92-7BD0-D7EA14501A2B}"/>
              </a:ext>
            </a:extLst>
          </p:cNvPr>
          <p:cNvSpPr txBox="1"/>
          <p:nvPr/>
        </p:nvSpPr>
        <p:spPr>
          <a:xfrm>
            <a:off x="10984675" y="6175169"/>
            <a:ext cx="1157647" cy="369332"/>
          </a:xfrm>
          <a:prstGeom prst="rect">
            <a:avLst/>
          </a:prstGeom>
          <a:noFill/>
          <a:ln>
            <a:solidFill>
              <a:schemeClr val="tx1"/>
            </a:solidFill>
          </a:ln>
        </p:spPr>
        <p:txBody>
          <a:bodyPr wrap="square" rtlCol="0">
            <a:spAutoFit/>
          </a:bodyPr>
          <a:lstStyle/>
          <a:p>
            <a:r>
              <a:rPr lang="en-US" dirty="0">
                <a:latin typeface="Times New Roman" panose="02020603050405020304" pitchFamily="18" charset="0"/>
                <a:cs typeface="Times New Roman" panose="02020603050405020304" pitchFamily="18" charset="0"/>
              </a:rPr>
              <a:t>Non-Face</a:t>
            </a:r>
            <a:endParaRPr lang="vi-VN" dirty="0">
              <a:latin typeface="Times New Roman" panose="02020603050405020304" pitchFamily="18" charset="0"/>
              <a:cs typeface="Times New Roman" panose="02020603050405020304" pitchFamily="18" charset="0"/>
            </a:endParaRPr>
          </a:p>
        </p:txBody>
      </p:sp>
      <p:cxnSp>
        <p:nvCxnSpPr>
          <p:cNvPr id="70" name="Straight Arrow Connector 69">
            <a:extLst>
              <a:ext uri="{FF2B5EF4-FFF2-40B4-BE49-F238E27FC236}">
                <a16:creationId xmlns:a16="http://schemas.microsoft.com/office/drawing/2014/main" id="{0415FD6C-591C-CB9D-CE9B-CBC14FCC05D7}"/>
              </a:ext>
            </a:extLst>
          </p:cNvPr>
          <p:cNvCxnSpPr>
            <a:cxnSpLocks/>
            <a:stCxn id="10" idx="2"/>
            <a:endCxn id="61" idx="0"/>
          </p:cNvCxnSpPr>
          <p:nvPr/>
        </p:nvCxnSpPr>
        <p:spPr>
          <a:xfrm>
            <a:off x="11211997" y="2885854"/>
            <a:ext cx="122995" cy="2136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ECE948B-1086-7629-39F8-67153489953D}"/>
              </a:ext>
            </a:extLst>
          </p:cNvPr>
          <p:cNvCxnSpPr>
            <a:cxnSpLocks/>
            <a:stCxn id="61" idx="2"/>
            <a:endCxn id="66" idx="0"/>
          </p:cNvCxnSpPr>
          <p:nvPr/>
        </p:nvCxnSpPr>
        <p:spPr>
          <a:xfrm flipH="1">
            <a:off x="10425373" y="5727640"/>
            <a:ext cx="909619" cy="44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B9A7E51-D62A-665B-A21F-559BEAC0E3C5}"/>
              </a:ext>
            </a:extLst>
          </p:cNvPr>
          <p:cNvCxnSpPr>
            <a:cxnSpLocks/>
            <a:stCxn id="61" idx="2"/>
            <a:endCxn id="67" idx="0"/>
          </p:cNvCxnSpPr>
          <p:nvPr/>
        </p:nvCxnSpPr>
        <p:spPr>
          <a:xfrm>
            <a:off x="11334992" y="5727640"/>
            <a:ext cx="228507" cy="44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56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3429000"/>
          </a:xfrm>
          <a:prstGeom prst="rect">
            <a:avLst/>
          </a:prstGeom>
          <a:effectLst>
            <a:reflection stA="0" endPos="65000" dist="50800" dir="5400000" sy="-100000" algn="bl" rotWithShape="0"/>
          </a:effectLst>
        </p:spPr>
      </p:pic>
      <p:pic>
        <p:nvPicPr>
          <p:cNvPr id="11" name="Picture 10">
            <a:extLst>
              <a:ext uri="{FF2B5EF4-FFF2-40B4-BE49-F238E27FC236}">
                <a16:creationId xmlns:a16="http://schemas.microsoft.com/office/drawing/2014/main" id="{85472544-6085-460E-8A9C-201882A502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6353" y="1668636"/>
            <a:ext cx="4907747" cy="4318818"/>
          </a:xfrm>
          <a:prstGeom prst="rect">
            <a:avLst/>
          </a:prstGeom>
        </p:spPr>
      </p:pic>
      <p:sp>
        <p:nvSpPr>
          <p:cNvPr id="22" name="TextBox 21">
            <a:extLst>
              <a:ext uri="{FF2B5EF4-FFF2-40B4-BE49-F238E27FC236}">
                <a16:creationId xmlns:a16="http://schemas.microsoft.com/office/drawing/2014/main" id="{AB24AA7B-3687-46A3-8293-481D6D5F9DB9}"/>
              </a:ext>
            </a:extLst>
          </p:cNvPr>
          <p:cNvSpPr txBox="1"/>
          <p:nvPr/>
        </p:nvSpPr>
        <p:spPr>
          <a:xfrm>
            <a:off x="2556498" y="62709"/>
            <a:ext cx="6322423" cy="707886"/>
          </a:xfrm>
          <a:prstGeom prst="rect">
            <a:avLst/>
          </a:prstGeom>
          <a:noFill/>
        </p:spPr>
        <p:txBody>
          <a:bodyPr wrap="square" rtlCol="0">
            <a:spAutoFit/>
          </a:bodyPr>
          <a:lstStyle/>
          <a:p>
            <a:pPr algn="ctr"/>
            <a:r>
              <a:rPr lang="en-US" sz="4000" dirty="0">
                <a:solidFill>
                  <a:srgbClr val="D7DFE4"/>
                </a:solidFill>
                <a:latin typeface="Roboto Black" panose="02000000000000000000" pitchFamily="2" charset="0"/>
                <a:ea typeface="Roboto Black" panose="02000000000000000000" pitchFamily="2" charset="0"/>
              </a:rPr>
              <a:t>Feature </a:t>
            </a:r>
            <a:r>
              <a:rPr lang="en-US" sz="4000" dirty="0" err="1">
                <a:solidFill>
                  <a:srgbClr val="D7DFE4"/>
                </a:solidFill>
                <a:latin typeface="Roboto Black" panose="02000000000000000000" pitchFamily="2" charset="0"/>
                <a:ea typeface="Roboto Black" panose="02000000000000000000" pitchFamily="2" charset="0"/>
              </a:rPr>
              <a:t>Haar</a:t>
            </a:r>
            <a:r>
              <a:rPr lang="en-US" sz="4000" dirty="0">
                <a:solidFill>
                  <a:srgbClr val="D7DFE4"/>
                </a:solidFill>
                <a:latin typeface="Roboto Black" panose="02000000000000000000" pitchFamily="2" charset="0"/>
                <a:ea typeface="Roboto Black" panose="02000000000000000000" pitchFamily="2" charset="0"/>
              </a:rPr>
              <a:t>-Like</a:t>
            </a:r>
          </a:p>
        </p:txBody>
      </p:sp>
      <p:pic>
        <p:nvPicPr>
          <p:cNvPr id="16" name="Picture 15">
            <a:extLst>
              <a:ext uri="{FF2B5EF4-FFF2-40B4-BE49-F238E27FC236}">
                <a16:creationId xmlns:a16="http://schemas.microsoft.com/office/drawing/2014/main" id="{01137588-6CEE-4463-B737-25EBB25B47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0595" y="1996988"/>
            <a:ext cx="839715" cy="761741"/>
          </a:xfrm>
          <a:prstGeom prst="rect">
            <a:avLst/>
          </a:prstGeom>
        </p:spPr>
      </p:pic>
      <p:pic>
        <p:nvPicPr>
          <p:cNvPr id="23" name="Picture 22">
            <a:extLst>
              <a:ext uri="{FF2B5EF4-FFF2-40B4-BE49-F238E27FC236}">
                <a16:creationId xmlns:a16="http://schemas.microsoft.com/office/drawing/2014/main" id="{D152BF0B-1DEB-42A7-87F8-4D56F6E8E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0595" y="3043873"/>
            <a:ext cx="839715" cy="761741"/>
          </a:xfrm>
          <a:prstGeom prst="rect">
            <a:avLst/>
          </a:prstGeom>
        </p:spPr>
      </p:pic>
      <p:pic>
        <p:nvPicPr>
          <p:cNvPr id="25" name="Picture 24">
            <a:extLst>
              <a:ext uri="{FF2B5EF4-FFF2-40B4-BE49-F238E27FC236}">
                <a16:creationId xmlns:a16="http://schemas.microsoft.com/office/drawing/2014/main" id="{E5D354F6-9E21-4D4E-BA70-E19CE50FFB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0594" y="4090758"/>
            <a:ext cx="839715" cy="761741"/>
          </a:xfrm>
          <a:prstGeom prst="rect">
            <a:avLst/>
          </a:prstGeom>
        </p:spPr>
      </p:pic>
      <p:sp>
        <p:nvSpPr>
          <p:cNvPr id="28" name="Text Placeholder 6">
            <a:extLst>
              <a:ext uri="{FF2B5EF4-FFF2-40B4-BE49-F238E27FC236}">
                <a16:creationId xmlns:a16="http://schemas.microsoft.com/office/drawing/2014/main" id="{06FB3EE9-501D-4C08-95F8-F77487CCD036}"/>
              </a:ext>
            </a:extLst>
          </p:cNvPr>
          <p:cNvSpPr txBox="1">
            <a:spLocks/>
          </p:cNvSpPr>
          <p:nvPr/>
        </p:nvSpPr>
        <p:spPr>
          <a:xfrm>
            <a:off x="8149507" y="2033245"/>
            <a:ext cx="2963825" cy="7254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a:solidFill>
                  <a:srgbClr val="355E7A"/>
                </a:solidFill>
                <a:latin typeface="Roboto Light" panose="02000000000000000000" pitchFamily="2" charset="0"/>
                <a:ea typeface="Roboto Light" panose="02000000000000000000" pitchFamily="2" charset="0"/>
              </a:rPr>
              <a:t>Bộ</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lọc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Haar</a:t>
            </a:r>
            <a:r>
              <a:rPr lang="en-US" altLang="ja-JP" sz="1400" dirty="0">
                <a:solidFill>
                  <a:srgbClr val="355E7A"/>
                </a:solidFill>
                <a:latin typeface="Roboto Light" panose="02000000000000000000" pitchFamily="2" charset="0"/>
                <a:ea typeface="Roboto Light" panose="02000000000000000000" pitchFamily="2" charset="0"/>
              </a:rPr>
              <a:t>-Like</a:t>
            </a:r>
            <a:endParaRPr lang="en-US" sz="1400" dirty="0">
              <a:solidFill>
                <a:srgbClr val="355E7A"/>
              </a:solidFill>
              <a:latin typeface="Roboto" panose="02000000000000000000" pitchFamily="2" charset="0"/>
              <a:ea typeface="Roboto" panose="02000000000000000000" pitchFamily="2" charset="0"/>
            </a:endParaRPr>
          </a:p>
        </p:txBody>
      </p:sp>
      <p:sp>
        <p:nvSpPr>
          <p:cNvPr id="29" name="Text Placeholder 6">
            <a:extLst>
              <a:ext uri="{FF2B5EF4-FFF2-40B4-BE49-F238E27FC236}">
                <a16:creationId xmlns:a16="http://schemas.microsoft.com/office/drawing/2014/main" id="{37E3A55B-1DAC-4820-9A6C-BEA1D76135F4}"/>
              </a:ext>
            </a:extLst>
          </p:cNvPr>
          <p:cNvSpPr txBox="1">
            <a:spLocks/>
          </p:cNvSpPr>
          <p:nvPr/>
        </p:nvSpPr>
        <p:spPr>
          <a:xfrm>
            <a:off x="8149507" y="3068044"/>
            <a:ext cx="2963825" cy="725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a:solidFill>
                  <a:srgbClr val="355E7A"/>
                </a:solidFill>
                <a:latin typeface="Roboto Light" panose="02000000000000000000" pitchFamily="2" charset="0"/>
                <a:ea typeface="Roboto Light" panose="02000000000000000000" pitchFamily="2" charset="0"/>
              </a:rPr>
              <a:t>04 </a:t>
            </a:r>
            <a:r>
              <a:rPr lang="en-US" altLang="ja-JP" sz="1400" dirty="0" err="1">
                <a:solidFill>
                  <a:srgbClr val="355E7A"/>
                </a:solidFill>
                <a:latin typeface="Roboto Light" panose="02000000000000000000" pitchFamily="2" charset="0"/>
                <a:ea typeface="Roboto Light" panose="02000000000000000000" pitchFamily="2" charset="0"/>
              </a:rPr>
              <a:t>đặc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trưng</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hình</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chữ</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nhật</a:t>
            </a:r>
            <a:endParaRPr lang="en-US" sz="1400" dirty="0">
              <a:solidFill>
                <a:srgbClr val="355E7A"/>
              </a:solidFill>
              <a:latin typeface="Roboto" panose="02000000000000000000" pitchFamily="2" charset="0"/>
              <a:ea typeface="Roboto" panose="02000000000000000000" pitchFamily="2" charset="0"/>
            </a:endParaRPr>
          </a:p>
        </p:txBody>
      </p:sp>
      <p:sp>
        <p:nvSpPr>
          <p:cNvPr id="30" name="Text Placeholder 6">
            <a:extLst>
              <a:ext uri="{FF2B5EF4-FFF2-40B4-BE49-F238E27FC236}">
                <a16:creationId xmlns:a16="http://schemas.microsoft.com/office/drawing/2014/main" id="{ADF51887-9DF2-4FDE-A883-E870A9ED9BFC}"/>
              </a:ext>
            </a:extLst>
          </p:cNvPr>
          <p:cNvSpPr txBox="1">
            <a:spLocks/>
          </p:cNvSpPr>
          <p:nvPr/>
        </p:nvSpPr>
        <p:spPr>
          <a:xfrm>
            <a:off x="8149507" y="4102843"/>
            <a:ext cx="2963825" cy="7254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2160"/>
              </a:lnSpc>
              <a:buNone/>
            </a:pPr>
            <a:r>
              <a:rPr lang="en-US" altLang="ja-JP" sz="1400" dirty="0" err="1">
                <a:solidFill>
                  <a:srgbClr val="355E7A"/>
                </a:solidFill>
                <a:latin typeface="Roboto Light" panose="02000000000000000000" pitchFamily="2" charset="0"/>
                <a:ea typeface="Roboto Light" panose="02000000000000000000" pitchFamily="2" charset="0"/>
              </a:rPr>
              <a:t>Tính</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toán</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sự</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khác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biệt</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giữa</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các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khu</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vực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để</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tìm</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ra</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các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đặc</a:t>
            </a:r>
            <a:r>
              <a:rPr lang="en-US" altLang="ja-JP" sz="1400" dirty="0">
                <a:solidFill>
                  <a:srgbClr val="355E7A"/>
                </a:solidFill>
                <a:latin typeface="Roboto Light" panose="02000000000000000000" pitchFamily="2" charset="0"/>
                <a:ea typeface="Roboto Light" panose="02000000000000000000" pitchFamily="2" charset="0"/>
              </a:rPr>
              <a:t> </a:t>
            </a:r>
            <a:r>
              <a:rPr lang="en-US" altLang="ja-JP" sz="1400" dirty="0" err="1">
                <a:solidFill>
                  <a:srgbClr val="355E7A"/>
                </a:solidFill>
                <a:latin typeface="Roboto Light" panose="02000000000000000000" pitchFamily="2" charset="0"/>
                <a:ea typeface="Roboto Light" panose="02000000000000000000" pitchFamily="2" charset="0"/>
              </a:rPr>
              <a:t>trưng</a:t>
            </a:r>
            <a:endParaRPr kumimoji="1" lang="ja-JP" altLang="en-US" sz="1400" dirty="0">
              <a:solidFill>
                <a:srgbClr val="355E7A"/>
              </a:solidFill>
              <a:latin typeface="Roboto Light" panose="02000000000000000000" pitchFamily="2" charset="0"/>
            </a:endParaRPr>
          </a:p>
          <a:p>
            <a:pPr>
              <a:lnSpc>
                <a:spcPts val="2160"/>
              </a:lnSpc>
            </a:pPr>
            <a:endParaRPr lang="en-US" sz="1400" dirty="0">
              <a:solidFill>
                <a:srgbClr val="355E7A"/>
              </a:solidFill>
              <a:latin typeface="Roboto" panose="02000000000000000000" pitchFamily="2" charset="0"/>
              <a:ea typeface="Roboto" panose="02000000000000000000" pitchFamily="2" charset="0"/>
            </a:endParaRPr>
          </a:p>
        </p:txBody>
      </p:sp>
      <p:pic>
        <p:nvPicPr>
          <p:cNvPr id="5" name="videoplayback">
            <a:hlinkClick r:id="" action="ppaction://media"/>
            <a:extLst>
              <a:ext uri="{FF2B5EF4-FFF2-40B4-BE49-F238E27FC236}">
                <a16:creationId xmlns:a16="http://schemas.microsoft.com/office/drawing/2014/main" id="{8B07FBAD-9038-9F0B-4365-9655FCD178FF}"/>
              </a:ext>
            </a:extLst>
          </p:cNvPr>
          <p:cNvPicPr>
            <a:picLocks noChangeAspect="1"/>
          </p:cNvPicPr>
          <p:nvPr>
            <a:videoFile r:link="rId1"/>
            <p:extLst>
              <p:ext uri="{DAA4B4D4-6D71-4841-9C94-3DE7FCFB9230}">
                <p14:media xmlns:p14="http://schemas.microsoft.com/office/powerpoint/2010/main" r:embed="rId2">
                  <p14:trim st="6746"/>
                </p14:media>
              </p:ext>
            </p:extLst>
          </p:nvPr>
        </p:nvPicPr>
        <p:blipFill>
          <a:blip r:embed="rId7"/>
          <a:stretch>
            <a:fillRect/>
          </a:stretch>
        </p:blipFill>
        <p:spPr>
          <a:xfrm>
            <a:off x="1412874" y="1786493"/>
            <a:ext cx="4541101" cy="2785508"/>
          </a:xfrm>
          <a:prstGeom prst="rect">
            <a:avLst/>
          </a:prstGeom>
        </p:spPr>
      </p:pic>
    </p:spTree>
    <p:extLst>
      <p:ext uri="{BB962C8B-B14F-4D97-AF65-F5344CB8AC3E}">
        <p14:creationId xmlns:p14="http://schemas.microsoft.com/office/powerpoint/2010/main" val="243377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p:cTn id="24" dur="500" fill="hold"/>
                                        <p:tgtEl>
                                          <p:spTgt spid="28"/>
                                        </p:tgtEl>
                                        <p:attrNameLst>
                                          <p:attrName>ppt_w</p:attrName>
                                        </p:attrNameLst>
                                      </p:cBhvr>
                                      <p:tavLst>
                                        <p:tav tm="0">
                                          <p:val>
                                            <p:fltVal val="0"/>
                                          </p:val>
                                        </p:tav>
                                        <p:tav tm="100000">
                                          <p:val>
                                            <p:strVal val="#ppt_w"/>
                                          </p:val>
                                        </p:tav>
                                      </p:tavLst>
                                    </p:anim>
                                    <p:anim calcmode="lin" valueType="num">
                                      <p:cBhvr>
                                        <p:cTn id="25" dur="500" fill="hold"/>
                                        <p:tgtEl>
                                          <p:spTgt spid="28"/>
                                        </p:tgtEl>
                                        <p:attrNameLst>
                                          <p:attrName>ppt_h</p:attrName>
                                        </p:attrNameLst>
                                      </p:cBhvr>
                                      <p:tavLst>
                                        <p:tav tm="0">
                                          <p:val>
                                            <p:fltVal val="0"/>
                                          </p:val>
                                        </p:tav>
                                        <p:tav tm="100000">
                                          <p:val>
                                            <p:strVal val="#ppt_h"/>
                                          </p:val>
                                        </p:tav>
                                      </p:tavLst>
                                    </p:anim>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 calcmode="lin" valueType="num">
                                      <p:cBhvr>
                                        <p:cTn id="45" dur="500" fill="hold"/>
                                        <p:tgtEl>
                                          <p:spTgt spid="25"/>
                                        </p:tgtEl>
                                        <p:attrNameLst>
                                          <p:attrName>ppt_w</p:attrName>
                                        </p:attrNameLst>
                                      </p:cBhvr>
                                      <p:tavLst>
                                        <p:tav tm="0">
                                          <p:val>
                                            <p:fltVal val="0"/>
                                          </p:val>
                                        </p:tav>
                                        <p:tav tm="100000">
                                          <p:val>
                                            <p:strVal val="#ppt_w"/>
                                          </p:val>
                                        </p:tav>
                                      </p:tavLst>
                                    </p:anim>
                                    <p:anim calcmode="lin" valueType="num">
                                      <p:cBhvr>
                                        <p:cTn id="46" dur="500" fill="hold"/>
                                        <p:tgtEl>
                                          <p:spTgt spid="25"/>
                                        </p:tgtEl>
                                        <p:attrNameLst>
                                          <p:attrName>ppt_h</p:attrName>
                                        </p:attrNameLst>
                                      </p:cBhvr>
                                      <p:tavLst>
                                        <p:tav tm="0">
                                          <p:val>
                                            <p:fltVal val="0"/>
                                          </p:val>
                                        </p:tav>
                                        <p:tav tm="100000">
                                          <p:val>
                                            <p:strVal val="#ppt_h"/>
                                          </p:val>
                                        </p:tav>
                                      </p:tavLst>
                                    </p:anim>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500" fill="hold"/>
                                        <p:tgtEl>
                                          <p:spTgt spid="30"/>
                                        </p:tgtEl>
                                        <p:attrNameLst>
                                          <p:attrName>ppt_w</p:attrName>
                                        </p:attrNameLst>
                                      </p:cBhvr>
                                      <p:tavLst>
                                        <p:tav tm="0">
                                          <p:val>
                                            <p:fltVal val="0"/>
                                          </p:val>
                                        </p:tav>
                                        <p:tav tm="100000">
                                          <p:val>
                                            <p:strVal val="#ppt_w"/>
                                          </p:val>
                                        </p:tav>
                                      </p:tavLst>
                                    </p:anim>
                                    <p:anim calcmode="lin" valueType="num">
                                      <p:cBhvr>
                                        <p:cTn id="53" dur="500" fill="hold"/>
                                        <p:tgtEl>
                                          <p:spTgt spid="30"/>
                                        </p:tgtEl>
                                        <p:attrNameLst>
                                          <p:attrName>ppt_h</p:attrName>
                                        </p:attrNameLst>
                                      </p:cBhvr>
                                      <p:tavLst>
                                        <p:tav tm="0">
                                          <p:val>
                                            <p:fltVal val="0"/>
                                          </p:val>
                                        </p:tav>
                                        <p:tav tm="100000">
                                          <p:val>
                                            <p:strVal val="#ppt_h"/>
                                          </p:val>
                                        </p:tav>
                                      </p:tavLst>
                                    </p:anim>
                                    <p:animEffect transition="in" filter="fade">
                                      <p:cBhvr>
                                        <p:cTn id="5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display="0">
                  <p:stCondLst>
                    <p:cond delay="indefinite"/>
                  </p:stCondLst>
                </p:cTn>
                <p:tgtEl>
                  <p:spTgt spid="5"/>
                </p:tgtEl>
              </p:cMediaNode>
            </p:video>
          </p:childTnLst>
        </p:cTn>
      </p:par>
    </p:tnLst>
    <p:bldLst>
      <p:bldP spid="28"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4966513" y="2342129"/>
            <a:ext cx="7152881" cy="1067665"/>
          </a:xfrm>
          <a:prstGeom prst="rect">
            <a:avLst/>
          </a:prstGeom>
        </p:spPr>
        <p:txBody>
          <a:bodyPr wrap="square">
            <a:spAutoFit/>
          </a:bodyPr>
          <a:lstStyle/>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Giá trị phương sai là một thước đo độ lệch của dữ liệu so với giá trị trung bình, cho biết mức độ phân tán của các giá trị dữ liệu.</a:t>
            </a:r>
          </a:p>
          <a:p>
            <a:pPr algn="just">
              <a:lnSpc>
                <a:spcPct val="107000"/>
              </a:lnSpc>
              <a:spcAft>
                <a:spcPts val="800"/>
              </a:spcAft>
            </a:pPr>
            <a:endParaRPr lang="en-US" dirty="0">
              <a:solidFill>
                <a:srgbClr val="355E7A"/>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pic>
        <p:nvPicPr>
          <p:cNvPr id="16" name="Picture 15">
            <a:extLst>
              <a:ext uri="{FF2B5EF4-FFF2-40B4-BE49-F238E27FC236}">
                <a16:creationId xmlns:a16="http://schemas.microsoft.com/office/drawing/2014/main" id="{2B05CB44-B774-9936-5790-4BE58A32D4D3}"/>
              </a:ext>
            </a:extLst>
          </p:cNvPr>
          <p:cNvPicPr>
            <a:picLocks noChangeAspect="1"/>
          </p:cNvPicPr>
          <p:nvPr/>
        </p:nvPicPr>
        <p:blipFill>
          <a:blip r:embed="rId3"/>
          <a:stretch>
            <a:fillRect/>
          </a:stretch>
        </p:blipFill>
        <p:spPr>
          <a:xfrm>
            <a:off x="6899502" y="3055192"/>
            <a:ext cx="3095625" cy="457200"/>
          </a:xfrm>
          <a:prstGeom prst="rect">
            <a:avLst/>
          </a:prstGeom>
        </p:spPr>
      </p:pic>
      <p:sp>
        <p:nvSpPr>
          <p:cNvPr id="17" name="Rectangle 16">
            <a:extLst>
              <a:ext uri="{FF2B5EF4-FFF2-40B4-BE49-F238E27FC236}">
                <a16:creationId xmlns:a16="http://schemas.microsoft.com/office/drawing/2014/main" id="{7A1A281E-13D8-B61A-9A1C-475A24713862}"/>
              </a:ext>
            </a:extLst>
          </p:cNvPr>
          <p:cNvSpPr/>
          <p:nvPr/>
        </p:nvSpPr>
        <p:spPr>
          <a:xfrm>
            <a:off x="4966512" y="3589024"/>
            <a:ext cx="7152881" cy="1170257"/>
          </a:xfrm>
          <a:prstGeom prst="rect">
            <a:avLst/>
          </a:prstGeom>
        </p:spPr>
        <p:txBody>
          <a:bodyPr wrap="square">
            <a:spAutoFit/>
          </a:bodyPr>
          <a:lstStyle/>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Trong đó:</a:t>
            </a:r>
          </a:p>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 X là tập dữ liệu</a:t>
            </a:r>
          </a:p>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 µ là kỳ vọng (giá trị trung bình) của tập dữ liệu</a:t>
            </a:r>
          </a:p>
        </p:txBody>
      </p:sp>
    </p:spTree>
    <p:extLst>
      <p:ext uri="{BB962C8B-B14F-4D97-AF65-F5344CB8AC3E}">
        <p14:creationId xmlns:p14="http://schemas.microsoft.com/office/powerpoint/2010/main" val="17749559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031829" y="1634556"/>
            <a:ext cx="7152881" cy="668709"/>
          </a:xfrm>
          <a:prstGeom prst="rect">
            <a:avLst/>
          </a:prstGeom>
        </p:spPr>
        <p:txBody>
          <a:bodyPr wrap="square">
            <a:spAutoFit/>
          </a:bodyPr>
          <a:lstStyle/>
          <a:p>
            <a:pPr algn="just">
              <a:lnSpc>
                <a:spcPct val="107000"/>
              </a:lnSpc>
              <a:spcAft>
                <a:spcPts val="800"/>
              </a:spcAft>
            </a:pP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Với ảnh đầu vào f(x,y), sử dụng 02 ma trận tích lũy I(x,y) và I</a:t>
            </a:r>
            <a:r>
              <a:rPr lang="vi-VN" baseline="30000"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2</a:t>
            </a:r>
            <a:r>
              <a:rPr lang="vi-VN" dirty="0">
                <a:solidFill>
                  <a:srgbClr val="355E7A"/>
                </a:solidFill>
                <a:latin typeface="Roboto Light" panose="02000000000000000000" pitchFamily="2" charset="0"/>
                <a:ea typeface="Roboto Light" panose="02000000000000000000" pitchFamily="2" charset="0"/>
                <a:cs typeface="Times New Roman" panose="02020603050405020304" pitchFamily="18" charset="0"/>
              </a:rPr>
              <a:t>(x,y) để tính toán giá trị pixel nhanh hơn:</a:t>
            </a:r>
            <a:endParaRPr lang="en-US" dirty="0">
              <a:solidFill>
                <a:srgbClr val="355E7A"/>
              </a:solidFill>
              <a:latin typeface="Roboto Light" panose="02000000000000000000" pitchFamily="2" charset="0"/>
              <a:ea typeface="Roboto Light" panose="02000000000000000000" pitchFamily="2" charset="0"/>
              <a:cs typeface="Times New Roman" panose="02020603050405020304" pitchFamily="18" charset="0"/>
            </a:endParaRP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pic>
        <p:nvPicPr>
          <p:cNvPr id="7" name="Picture 6">
            <a:extLst>
              <a:ext uri="{FF2B5EF4-FFF2-40B4-BE49-F238E27FC236}">
                <a16:creationId xmlns:a16="http://schemas.microsoft.com/office/drawing/2014/main" id="{69B98E79-97F4-68E5-8DD0-7CBCA511320C}"/>
              </a:ext>
            </a:extLst>
          </p:cNvPr>
          <p:cNvPicPr>
            <a:picLocks noChangeAspect="1"/>
          </p:cNvPicPr>
          <p:nvPr/>
        </p:nvPicPr>
        <p:blipFill>
          <a:blip r:embed="rId3"/>
          <a:stretch>
            <a:fillRect/>
          </a:stretch>
        </p:blipFill>
        <p:spPr>
          <a:xfrm>
            <a:off x="6604413" y="2303265"/>
            <a:ext cx="3914775" cy="2105025"/>
          </a:xfrm>
          <a:prstGeom prst="rect">
            <a:avLst/>
          </a:prstGeom>
        </p:spPr>
      </p:pic>
      <p:pic>
        <p:nvPicPr>
          <p:cNvPr id="8" name="Picture 7">
            <a:extLst>
              <a:ext uri="{FF2B5EF4-FFF2-40B4-BE49-F238E27FC236}">
                <a16:creationId xmlns:a16="http://schemas.microsoft.com/office/drawing/2014/main" id="{1667D41D-79FF-B27C-10DB-425512F897B4}"/>
              </a:ext>
            </a:extLst>
          </p:cNvPr>
          <p:cNvPicPr>
            <a:picLocks noChangeAspect="1"/>
          </p:cNvPicPr>
          <p:nvPr/>
        </p:nvPicPr>
        <p:blipFill>
          <a:blip r:embed="rId4"/>
          <a:stretch>
            <a:fillRect/>
          </a:stretch>
        </p:blipFill>
        <p:spPr>
          <a:xfrm>
            <a:off x="660611" y="4349248"/>
            <a:ext cx="4926977" cy="2440321"/>
          </a:xfrm>
          <a:prstGeom prst="rect">
            <a:avLst/>
          </a:prstGeom>
        </p:spPr>
      </p:pic>
      <p:sp>
        <p:nvSpPr>
          <p:cNvPr id="10" name="TextBox 9">
            <a:extLst>
              <a:ext uri="{FF2B5EF4-FFF2-40B4-BE49-F238E27FC236}">
                <a16:creationId xmlns:a16="http://schemas.microsoft.com/office/drawing/2014/main" id="{0D52AD97-7F2C-961C-9471-31500AAAE069}"/>
              </a:ext>
            </a:extLst>
          </p:cNvPr>
          <p:cNvSpPr txBox="1"/>
          <p:nvPr/>
        </p:nvSpPr>
        <p:spPr>
          <a:xfrm>
            <a:off x="5562600" y="5910947"/>
            <a:ext cx="5257800" cy="923330"/>
          </a:xfrm>
          <a:prstGeom prst="rect">
            <a:avLst/>
          </a:prstGeom>
          <a:noFill/>
        </p:spPr>
        <p:txBody>
          <a:bodyPr wrap="square" rtlCol="0">
            <a:spAutoFit/>
          </a:bodyPr>
          <a:lstStyle/>
          <a:p>
            <a:r>
              <a:rPr lang="vi-VN" dirty="0"/>
              <a:t>Trong đó, I(x,y) và I</a:t>
            </a:r>
            <a:r>
              <a:rPr lang="vi-VN" baseline="30000" dirty="0"/>
              <a:t>2</a:t>
            </a:r>
            <a:r>
              <a:rPr lang="vi-VN" dirty="0"/>
              <a:t>(x,y) biểu thị tổng và tổng bình phương của các Pixel phía trên và bên trái của x,y   (Fig. 2)</a:t>
            </a:r>
          </a:p>
        </p:txBody>
      </p:sp>
    </p:spTree>
    <p:extLst>
      <p:ext uri="{BB962C8B-B14F-4D97-AF65-F5344CB8AC3E}">
        <p14:creationId xmlns:p14="http://schemas.microsoft.com/office/powerpoint/2010/main" val="25051265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extLst>
              <p:ext uri="{D42A27DB-BD31-4B8C-83A1-F6EECF244321}">
                <p14:modId xmlns:p14="http://schemas.microsoft.com/office/powerpoint/2010/main" val="752107313"/>
              </p:ext>
            </p:extLst>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tc>
                <a:tc>
                  <a:txBody>
                    <a:bodyPr/>
                    <a:lstStyle/>
                    <a:p>
                      <a:pPr algn="ctr"/>
                      <a:r>
                        <a:rPr lang="vi-VN" dirty="0"/>
                        <a:t>b </a:t>
                      </a:r>
                    </a:p>
                  </a:txBody>
                  <a:tcPr anchor="ctr"/>
                </a:tc>
                <a:extLst>
                  <a:ext uri="{0D108BD9-81ED-4DB2-BD59-A6C34878D82A}">
                    <a16:rowId xmlns:a16="http://schemas.microsoft.com/office/drawing/2014/main" val="2096606739"/>
                  </a:ext>
                </a:extLst>
              </a:tr>
              <a:tr h="483701">
                <a:tc>
                  <a:txBody>
                    <a:bodyPr/>
                    <a:lstStyle/>
                    <a:p>
                      <a:pPr algn="ctr"/>
                      <a:r>
                        <a:rPr lang="vi-VN" b="0" dirty="0"/>
                        <a:t>c </a:t>
                      </a:r>
                    </a:p>
                  </a:txBody>
                  <a:tcPr anchor="ctr"/>
                </a:tc>
                <a:tc>
                  <a:txBody>
                    <a:bodyPr/>
                    <a:lstStyle/>
                    <a:p>
                      <a:pPr algn="ctr"/>
                      <a:r>
                        <a:rPr lang="vi-VN" b="0" dirty="0"/>
                        <a:t>d</a:t>
                      </a:r>
                    </a:p>
                  </a:txBody>
                  <a:tcPr anchor="ctr">
                    <a:solidFill>
                      <a:schemeClr val="accent1">
                        <a:lumMod val="60000"/>
                        <a:lumOff val="40000"/>
                      </a:schemeClr>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954486" y="3820886"/>
            <a:ext cx="5693228" cy="369332"/>
          </a:xfrm>
          <a:prstGeom prst="rect">
            <a:avLst/>
          </a:prstGeom>
          <a:noFill/>
        </p:spPr>
        <p:txBody>
          <a:bodyPr wrap="square" rtlCol="0">
            <a:spAutoFit/>
          </a:bodyPr>
          <a:lstStyle/>
          <a:p>
            <a:r>
              <a:rPr lang="vi-VN" dirty="0"/>
              <a:t>Để tính tổng Pixel ở vùng d, ta lấy điểm M + Q – P - N</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M</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N</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Q</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P</a:t>
            </a:r>
          </a:p>
        </p:txBody>
      </p:sp>
      <p:sp>
        <p:nvSpPr>
          <p:cNvPr id="15" name="TextBox 14">
            <a:extLst>
              <a:ext uri="{FF2B5EF4-FFF2-40B4-BE49-F238E27FC236}">
                <a16:creationId xmlns:a16="http://schemas.microsoft.com/office/drawing/2014/main" id="{7A78B20D-7550-214D-8E58-8011456AB8B1}"/>
              </a:ext>
            </a:extLst>
          </p:cNvPr>
          <p:cNvSpPr txBox="1"/>
          <p:nvPr/>
        </p:nvSpPr>
        <p:spPr>
          <a:xfrm>
            <a:off x="10221685" y="2786742"/>
            <a:ext cx="903515" cy="369332"/>
          </a:xfrm>
          <a:prstGeom prst="rect">
            <a:avLst/>
          </a:prstGeom>
          <a:noFill/>
        </p:spPr>
        <p:txBody>
          <a:bodyPr wrap="square" rtlCol="0">
            <a:spAutoFit/>
          </a:bodyPr>
          <a:lstStyle/>
          <a:p>
            <a:r>
              <a:rPr lang="vi-VN" b="1" dirty="0"/>
              <a:t>= d</a:t>
            </a:r>
          </a:p>
        </p:txBody>
      </p:sp>
    </p:spTree>
    <p:extLst>
      <p:ext uri="{BB962C8B-B14F-4D97-AF65-F5344CB8AC3E}">
        <p14:creationId xmlns:p14="http://schemas.microsoft.com/office/powerpoint/2010/main" val="2041546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12FE0-264B-4CF8-B4B4-CB22C35D22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900000">
            <a:off x="-6765565" y="-6561230"/>
            <a:ext cx="24119684" cy="6783661"/>
          </a:xfrm>
          <a:prstGeom prst="rect">
            <a:avLst/>
          </a:prstGeom>
          <a:effectLst>
            <a:reflection stA="0" endPos="65000" dist="50800" dir="5400000" sy="-100000" algn="bl" rotWithShape="0"/>
          </a:effectLst>
        </p:spPr>
      </p:pic>
      <p:sp>
        <p:nvSpPr>
          <p:cNvPr id="22" name="TextBox 21">
            <a:extLst>
              <a:ext uri="{FF2B5EF4-FFF2-40B4-BE49-F238E27FC236}">
                <a16:creationId xmlns:a16="http://schemas.microsoft.com/office/drawing/2014/main" id="{AB24AA7B-3687-46A3-8293-481D6D5F9DB9}"/>
              </a:ext>
            </a:extLst>
          </p:cNvPr>
          <p:cNvSpPr txBox="1"/>
          <p:nvPr/>
        </p:nvSpPr>
        <p:spPr>
          <a:xfrm>
            <a:off x="5736771" y="702369"/>
            <a:ext cx="6455229" cy="646331"/>
          </a:xfrm>
          <a:prstGeom prst="rect">
            <a:avLst/>
          </a:prstGeom>
          <a:noFill/>
        </p:spPr>
        <p:txBody>
          <a:bodyPr wrap="square" rtlCol="0">
            <a:spAutoFit/>
          </a:bodyPr>
          <a:lstStyle/>
          <a:p>
            <a:pPr algn="r"/>
            <a:r>
              <a:rPr lang="en-US" sz="3600" dirty="0" err="1">
                <a:solidFill>
                  <a:srgbClr val="355E7A"/>
                </a:solidFill>
                <a:latin typeface="Roboto Black" panose="02000000000000000000" pitchFamily="2" charset="0"/>
                <a:ea typeface="Roboto Black" panose="02000000000000000000" pitchFamily="2" charset="0"/>
              </a:rPr>
              <a:t>Haar</a:t>
            </a:r>
            <a:r>
              <a:rPr lang="en-US" sz="3600" dirty="0">
                <a:solidFill>
                  <a:srgbClr val="355E7A"/>
                </a:solidFill>
                <a:latin typeface="Roboto Black" panose="02000000000000000000" pitchFamily="2" charset="0"/>
                <a:ea typeface="Roboto Black" panose="02000000000000000000" pitchFamily="2" charset="0"/>
              </a:rPr>
              <a:t>-Like </a:t>
            </a:r>
            <a:r>
              <a:rPr lang="en-US" sz="3600" dirty="0" err="1">
                <a:solidFill>
                  <a:srgbClr val="355E7A"/>
                </a:solidFill>
                <a:latin typeface="Roboto Black" panose="02000000000000000000" pitchFamily="2" charset="0"/>
                <a:ea typeface="Roboto Black" panose="02000000000000000000" pitchFamily="2" charset="0"/>
              </a:rPr>
              <a:t>sử</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dụng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phương</a:t>
            </a:r>
            <a:r>
              <a:rPr lang="en-US" sz="3600" dirty="0">
                <a:solidFill>
                  <a:srgbClr val="355E7A"/>
                </a:solidFill>
                <a:latin typeface="Roboto Black" panose="02000000000000000000" pitchFamily="2" charset="0"/>
                <a:ea typeface="Roboto Black" panose="02000000000000000000" pitchFamily="2" charset="0"/>
              </a:rPr>
              <a:t> </a:t>
            </a:r>
            <a:r>
              <a:rPr lang="en-US" sz="3600" dirty="0" err="1">
                <a:solidFill>
                  <a:srgbClr val="355E7A"/>
                </a:solidFill>
                <a:latin typeface="Roboto Black" panose="02000000000000000000" pitchFamily="2" charset="0"/>
                <a:ea typeface="Roboto Black" panose="02000000000000000000" pitchFamily="2" charset="0"/>
              </a:rPr>
              <a:t>sai</a:t>
            </a:r>
            <a:endParaRPr lang="en-US" sz="3600" dirty="0">
              <a:solidFill>
                <a:srgbClr val="355E7A"/>
              </a:solidFill>
              <a:latin typeface="Roboto Black" panose="02000000000000000000" pitchFamily="2" charset="0"/>
              <a:ea typeface="Roboto Black" panose="02000000000000000000" pitchFamily="2" charset="0"/>
            </a:endParaRPr>
          </a:p>
        </p:txBody>
      </p:sp>
      <p:sp>
        <p:nvSpPr>
          <p:cNvPr id="26" name="Rectangle 25">
            <a:extLst>
              <a:ext uri="{FF2B5EF4-FFF2-40B4-BE49-F238E27FC236}">
                <a16:creationId xmlns:a16="http://schemas.microsoft.com/office/drawing/2014/main" id="{98C2FCCD-43F1-4E8F-AFCD-65A270C856A1}"/>
              </a:ext>
            </a:extLst>
          </p:cNvPr>
          <p:cNvSpPr/>
          <p:nvPr/>
        </p:nvSpPr>
        <p:spPr>
          <a:xfrm>
            <a:off x="5489030" y="1591014"/>
            <a:ext cx="1793515" cy="372346"/>
          </a:xfrm>
          <a:prstGeom prst="rect">
            <a:avLst/>
          </a:prstGeom>
        </p:spPr>
        <p:txBody>
          <a:bodyPr wrap="square">
            <a:spAutoFit/>
          </a:bodyPr>
          <a:lstStyle/>
          <a:p>
            <a:pPr algn="just">
              <a:lnSpc>
                <a:spcPct val="107000"/>
              </a:lnSpc>
              <a:spcAft>
                <a:spcPts val="800"/>
              </a:spcAft>
            </a:pPr>
            <a:r>
              <a:rPr lang="vi-VN" b="1" i="1" dirty="0">
                <a:solidFill>
                  <a:srgbClr val="355E7A"/>
                </a:solidFill>
                <a:latin typeface="+mj-lt"/>
                <a:ea typeface="Roboto Light" panose="02000000000000000000" pitchFamily="2" charset="0"/>
                <a:cs typeface="Times New Roman" panose="02020603050405020304" pitchFamily="18" charset="0"/>
              </a:rPr>
              <a:t>Trực quan:</a:t>
            </a:r>
          </a:p>
        </p:txBody>
      </p:sp>
      <p:sp>
        <p:nvSpPr>
          <p:cNvPr id="2" name="Picture Placeholder 3">
            <a:extLst>
              <a:ext uri="{FF2B5EF4-FFF2-40B4-BE49-F238E27FC236}">
                <a16:creationId xmlns:a16="http://schemas.microsoft.com/office/drawing/2014/main" id="{E6918E5F-02F5-CF58-133A-A011152C0AB2}"/>
              </a:ext>
            </a:extLst>
          </p:cNvPr>
          <p:cNvSpPr txBox="1">
            <a:spLocks/>
          </p:cNvSpPr>
          <p:nvPr/>
        </p:nvSpPr>
        <p:spPr>
          <a:xfrm>
            <a:off x="1168356" y="-280857"/>
            <a:ext cx="3209622" cy="3123607"/>
          </a:xfrm>
          <a:custGeom>
            <a:avLst/>
            <a:gdLst>
              <a:gd name="connsiteX0" fmla="*/ 3733802 w 4108379"/>
              <a:gd name="connsiteY0" fmla="*/ 3249124 h 3998278"/>
              <a:gd name="connsiteX1" fmla="*/ 4108379 w 4108379"/>
              <a:gd name="connsiteY1" fmla="*/ 3623701 h 3998278"/>
              <a:gd name="connsiteX2" fmla="*/ 3733802 w 4108379"/>
              <a:gd name="connsiteY2" fmla="*/ 3998278 h 3998278"/>
              <a:gd name="connsiteX3" fmla="*/ 3359225 w 4108379"/>
              <a:gd name="connsiteY3" fmla="*/ 3623701 h 3998278"/>
              <a:gd name="connsiteX4" fmla="*/ 3733802 w 4108379"/>
              <a:gd name="connsiteY4" fmla="*/ 3249124 h 3998278"/>
              <a:gd name="connsiteX5" fmla="*/ 2324687 w 4108379"/>
              <a:gd name="connsiteY5" fmla="*/ 439272 h 3998278"/>
              <a:gd name="connsiteX6" fmla="*/ 3924887 w 4108379"/>
              <a:gd name="connsiteY6" fmla="*/ 2039472 h 3998278"/>
              <a:gd name="connsiteX7" fmla="*/ 2324687 w 4108379"/>
              <a:gd name="connsiteY7" fmla="*/ 3639672 h 3998278"/>
              <a:gd name="connsiteX8" fmla="*/ 724487 w 4108379"/>
              <a:gd name="connsiteY8" fmla="*/ 2039472 h 3998278"/>
              <a:gd name="connsiteX9" fmla="*/ 732193 w 4108379"/>
              <a:gd name="connsiteY9" fmla="*/ 1886864 h 3998278"/>
              <a:gd name="connsiteX10" fmla="*/ 666986 w 4108379"/>
              <a:gd name="connsiteY10" fmla="*/ 1907105 h 3998278"/>
              <a:gd name="connsiteX11" fmla="*/ 555112 w 4108379"/>
              <a:gd name="connsiteY11" fmla="*/ 1918383 h 3998278"/>
              <a:gd name="connsiteX12" fmla="*/ 0 w 4108379"/>
              <a:gd name="connsiteY12" fmla="*/ 1363271 h 3998278"/>
              <a:gd name="connsiteX13" fmla="*/ 555112 w 4108379"/>
              <a:gd name="connsiteY13" fmla="*/ 808159 h 3998278"/>
              <a:gd name="connsiteX14" fmla="*/ 1015420 w 4108379"/>
              <a:gd name="connsiteY14" fmla="*/ 1052903 h 3998278"/>
              <a:gd name="connsiteX15" fmla="*/ 1036896 w 4108379"/>
              <a:gd name="connsiteY15" fmla="*/ 1092470 h 3998278"/>
              <a:gd name="connsiteX16" fmla="*/ 1089895 w 4108379"/>
              <a:gd name="connsiteY16" fmla="*/ 1021596 h 3998278"/>
              <a:gd name="connsiteX17" fmla="*/ 2324687 w 4108379"/>
              <a:gd name="connsiteY17" fmla="*/ 439272 h 3998278"/>
              <a:gd name="connsiteX18" fmla="*/ 929689 w 4108379"/>
              <a:gd name="connsiteY18" fmla="*/ 0 h 3998278"/>
              <a:gd name="connsiteX19" fmla="*/ 1304266 w 4108379"/>
              <a:gd name="connsiteY19" fmla="*/ 374577 h 3998278"/>
              <a:gd name="connsiteX20" fmla="*/ 929689 w 4108379"/>
              <a:gd name="connsiteY20" fmla="*/ 749154 h 3998278"/>
              <a:gd name="connsiteX21" fmla="*/ 555112 w 4108379"/>
              <a:gd name="connsiteY21" fmla="*/ 374577 h 3998278"/>
              <a:gd name="connsiteX22" fmla="*/ 929689 w 4108379"/>
              <a:gd name="connsiteY22" fmla="*/ 0 h 399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8379" h="3998278">
                <a:moveTo>
                  <a:pt x="3733802" y="3249124"/>
                </a:moveTo>
                <a:cubicBezTo>
                  <a:pt x="3940675" y="3249124"/>
                  <a:pt x="4108379" y="3416828"/>
                  <a:pt x="4108379" y="3623701"/>
                </a:cubicBezTo>
                <a:cubicBezTo>
                  <a:pt x="4108379" y="3830574"/>
                  <a:pt x="3940675" y="3998278"/>
                  <a:pt x="3733802" y="3998278"/>
                </a:cubicBezTo>
                <a:cubicBezTo>
                  <a:pt x="3526929" y="3998278"/>
                  <a:pt x="3359225" y="3830574"/>
                  <a:pt x="3359225" y="3623701"/>
                </a:cubicBezTo>
                <a:cubicBezTo>
                  <a:pt x="3359225" y="3416828"/>
                  <a:pt x="3526929" y="3249124"/>
                  <a:pt x="3733802" y="3249124"/>
                </a:cubicBezTo>
                <a:close/>
                <a:moveTo>
                  <a:pt x="2324687" y="439272"/>
                </a:moveTo>
                <a:cubicBezTo>
                  <a:pt x="3208453" y="439272"/>
                  <a:pt x="3924887" y="1155706"/>
                  <a:pt x="3924887" y="2039472"/>
                </a:cubicBezTo>
                <a:cubicBezTo>
                  <a:pt x="3924887" y="2923238"/>
                  <a:pt x="3208453" y="3639672"/>
                  <a:pt x="2324687" y="3639672"/>
                </a:cubicBezTo>
                <a:cubicBezTo>
                  <a:pt x="1440921" y="3639672"/>
                  <a:pt x="724487" y="2923238"/>
                  <a:pt x="724487" y="2039472"/>
                </a:cubicBezTo>
                <a:lnTo>
                  <a:pt x="732193" y="1886864"/>
                </a:lnTo>
                <a:lnTo>
                  <a:pt x="666986" y="1907105"/>
                </a:lnTo>
                <a:cubicBezTo>
                  <a:pt x="630850" y="1914500"/>
                  <a:pt x="593435" y="1918383"/>
                  <a:pt x="555112" y="1918383"/>
                </a:cubicBezTo>
                <a:cubicBezTo>
                  <a:pt x="248532" y="1918383"/>
                  <a:pt x="0" y="1669851"/>
                  <a:pt x="0" y="1363271"/>
                </a:cubicBezTo>
                <a:cubicBezTo>
                  <a:pt x="0" y="1056691"/>
                  <a:pt x="248532" y="808159"/>
                  <a:pt x="555112" y="808159"/>
                </a:cubicBezTo>
                <a:cubicBezTo>
                  <a:pt x="746725" y="808159"/>
                  <a:pt x="915662" y="905242"/>
                  <a:pt x="1015420" y="1052903"/>
                </a:cubicBezTo>
                <a:lnTo>
                  <a:pt x="1036896" y="1092470"/>
                </a:lnTo>
                <a:lnTo>
                  <a:pt x="1089895" y="1021596"/>
                </a:lnTo>
                <a:cubicBezTo>
                  <a:pt x="1383395" y="665956"/>
                  <a:pt x="1827569" y="439272"/>
                  <a:pt x="2324687" y="439272"/>
                </a:cubicBezTo>
                <a:close/>
                <a:moveTo>
                  <a:pt x="929689" y="0"/>
                </a:moveTo>
                <a:cubicBezTo>
                  <a:pt x="1136562" y="0"/>
                  <a:pt x="1304266" y="167704"/>
                  <a:pt x="1304266" y="374577"/>
                </a:cubicBezTo>
                <a:cubicBezTo>
                  <a:pt x="1304266" y="581450"/>
                  <a:pt x="1136562" y="749154"/>
                  <a:pt x="929689" y="749154"/>
                </a:cubicBezTo>
                <a:cubicBezTo>
                  <a:pt x="722816" y="749154"/>
                  <a:pt x="555112" y="581450"/>
                  <a:pt x="555112" y="374577"/>
                </a:cubicBezTo>
                <a:cubicBezTo>
                  <a:pt x="555112" y="167704"/>
                  <a:pt x="722816" y="0"/>
                  <a:pt x="929689" y="0"/>
                </a:cubicBezTo>
                <a:close/>
              </a:path>
            </a:pathLst>
          </a:custGeom>
        </p:spPr>
      </p:sp>
      <p:sp>
        <p:nvSpPr>
          <p:cNvPr id="31" name="Subtitle 2">
            <a:extLst>
              <a:ext uri="{FF2B5EF4-FFF2-40B4-BE49-F238E27FC236}">
                <a16:creationId xmlns:a16="http://schemas.microsoft.com/office/drawing/2014/main" id="{1E306DF3-4F6A-D1C4-7BB2-0209C560B8B7}"/>
              </a:ext>
            </a:extLst>
          </p:cNvPr>
          <p:cNvSpPr txBox="1">
            <a:spLocks/>
          </p:cNvSpPr>
          <p:nvPr/>
        </p:nvSpPr>
        <p:spPr>
          <a:xfrm>
            <a:off x="1546575" y="5774536"/>
            <a:ext cx="3209621" cy="34761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D7DFE4"/>
                </a:solidFill>
                <a:latin typeface="Roboto Medium" panose="02000000000000000000" pitchFamily="2" charset="0"/>
                <a:ea typeface="Roboto Medium" panose="02000000000000000000" pitchFamily="2" charset="0"/>
              </a:rPr>
              <a:t>Ju H Park</a:t>
            </a:r>
          </a:p>
        </p:txBody>
      </p:sp>
      <p:graphicFrame>
        <p:nvGraphicFramePr>
          <p:cNvPr id="9" name="Table 9">
            <a:extLst>
              <a:ext uri="{FF2B5EF4-FFF2-40B4-BE49-F238E27FC236}">
                <a16:creationId xmlns:a16="http://schemas.microsoft.com/office/drawing/2014/main" id="{048CD2DD-DB25-0898-3F1D-2597E4CB12C2}"/>
              </a:ext>
            </a:extLst>
          </p:cNvPr>
          <p:cNvGraphicFramePr>
            <a:graphicFrameLocks noGrp="1"/>
          </p:cNvGraphicFramePr>
          <p:nvPr>
            <p:extLst>
              <p:ext uri="{D42A27DB-BD31-4B8C-83A1-F6EECF244321}">
                <p14:modId xmlns:p14="http://schemas.microsoft.com/office/powerpoint/2010/main" val="4067772404"/>
              </p:ext>
            </p:extLst>
          </p:nvPr>
        </p:nvGraphicFramePr>
        <p:xfrm>
          <a:off x="6890657" y="2111830"/>
          <a:ext cx="2406976" cy="1317170"/>
        </p:xfrm>
        <a:graphic>
          <a:graphicData uri="http://schemas.openxmlformats.org/drawingml/2006/table">
            <a:tbl>
              <a:tblPr firstRow="1" bandRow="1">
                <a:tableStyleId>{5940675A-B579-460E-94D1-54222C63F5DA}</a:tableStyleId>
              </a:tblPr>
              <a:tblGrid>
                <a:gridCol w="783772">
                  <a:extLst>
                    <a:ext uri="{9D8B030D-6E8A-4147-A177-3AD203B41FA5}">
                      <a16:colId xmlns:a16="http://schemas.microsoft.com/office/drawing/2014/main" val="2485541409"/>
                    </a:ext>
                  </a:extLst>
                </a:gridCol>
                <a:gridCol w="1623204">
                  <a:extLst>
                    <a:ext uri="{9D8B030D-6E8A-4147-A177-3AD203B41FA5}">
                      <a16:colId xmlns:a16="http://schemas.microsoft.com/office/drawing/2014/main" val="3506856018"/>
                    </a:ext>
                  </a:extLst>
                </a:gridCol>
              </a:tblGrid>
              <a:tr h="833469">
                <a:tc>
                  <a:txBody>
                    <a:bodyPr/>
                    <a:lstStyle/>
                    <a:p>
                      <a:pPr algn="ctr"/>
                      <a:r>
                        <a:rPr lang="vi-VN" dirty="0"/>
                        <a:t>a </a:t>
                      </a:r>
                    </a:p>
                  </a:txBody>
                  <a:tcPr anchor="ctr">
                    <a:solidFill>
                      <a:schemeClr val="accent1">
                        <a:lumMod val="60000"/>
                        <a:lumOff val="40000"/>
                      </a:schemeClr>
                    </a:solidFill>
                  </a:tcPr>
                </a:tc>
                <a:tc>
                  <a:txBody>
                    <a:bodyPr/>
                    <a:lstStyle/>
                    <a:p>
                      <a:pPr algn="ctr"/>
                      <a:r>
                        <a:rPr lang="vi-VN" dirty="0"/>
                        <a:t>b </a:t>
                      </a:r>
                    </a:p>
                  </a:txBody>
                  <a:tcPr anchor="ctr">
                    <a:solidFill>
                      <a:schemeClr val="bg1"/>
                    </a:solidFill>
                  </a:tcPr>
                </a:tc>
                <a:extLst>
                  <a:ext uri="{0D108BD9-81ED-4DB2-BD59-A6C34878D82A}">
                    <a16:rowId xmlns:a16="http://schemas.microsoft.com/office/drawing/2014/main" val="2096606739"/>
                  </a:ext>
                </a:extLst>
              </a:tr>
              <a:tr h="483701">
                <a:tc>
                  <a:txBody>
                    <a:bodyPr/>
                    <a:lstStyle/>
                    <a:p>
                      <a:pPr algn="ctr"/>
                      <a:r>
                        <a:rPr lang="vi-VN" b="0" dirty="0"/>
                        <a:t>c </a:t>
                      </a:r>
                    </a:p>
                  </a:txBody>
                  <a:tcPr anchor="ctr">
                    <a:solidFill>
                      <a:schemeClr val="bg1"/>
                    </a:solidFill>
                  </a:tcPr>
                </a:tc>
                <a:tc>
                  <a:txBody>
                    <a:bodyPr/>
                    <a:lstStyle/>
                    <a:p>
                      <a:pPr algn="ctr"/>
                      <a:r>
                        <a:rPr lang="vi-VN" b="0" dirty="0"/>
                        <a:t>d</a:t>
                      </a:r>
                    </a:p>
                  </a:txBody>
                  <a:tcPr anchor="ctr">
                    <a:solidFill>
                      <a:schemeClr val="bg1"/>
                    </a:solidFill>
                  </a:tcPr>
                </a:tc>
                <a:extLst>
                  <a:ext uri="{0D108BD9-81ED-4DB2-BD59-A6C34878D82A}">
                    <a16:rowId xmlns:a16="http://schemas.microsoft.com/office/drawing/2014/main" val="2118681285"/>
                  </a:ext>
                </a:extLst>
              </a:tr>
            </a:tbl>
          </a:graphicData>
        </a:graphic>
      </p:graphicFrame>
      <p:sp>
        <p:nvSpPr>
          <p:cNvPr id="10" name="TextBox 9">
            <a:extLst>
              <a:ext uri="{FF2B5EF4-FFF2-40B4-BE49-F238E27FC236}">
                <a16:creationId xmlns:a16="http://schemas.microsoft.com/office/drawing/2014/main" id="{CDC52D58-26E2-2F25-718A-17D2DFFD3DC8}"/>
              </a:ext>
            </a:extLst>
          </p:cNvPr>
          <p:cNvSpPr txBox="1"/>
          <p:nvPr/>
        </p:nvSpPr>
        <p:spPr>
          <a:xfrm>
            <a:off x="5954486" y="3820886"/>
            <a:ext cx="5693228" cy="369332"/>
          </a:xfrm>
          <a:prstGeom prst="rect">
            <a:avLst/>
          </a:prstGeom>
          <a:noFill/>
        </p:spPr>
        <p:txBody>
          <a:bodyPr wrap="square" rtlCol="0">
            <a:spAutoFit/>
          </a:bodyPr>
          <a:lstStyle/>
          <a:p>
            <a:r>
              <a:rPr lang="vi-VN" dirty="0"/>
              <a:t>Để tính tổng Pixel ở vùng d, ta lấy điểm M + Q – P - N</a:t>
            </a:r>
          </a:p>
        </p:txBody>
      </p:sp>
      <p:sp>
        <p:nvSpPr>
          <p:cNvPr id="11" name="TextBox 10">
            <a:extLst>
              <a:ext uri="{FF2B5EF4-FFF2-40B4-BE49-F238E27FC236}">
                <a16:creationId xmlns:a16="http://schemas.microsoft.com/office/drawing/2014/main" id="{6EE9331D-9209-043D-EA10-9F32EE60509E}"/>
              </a:ext>
            </a:extLst>
          </p:cNvPr>
          <p:cNvSpPr txBox="1"/>
          <p:nvPr/>
        </p:nvSpPr>
        <p:spPr>
          <a:xfrm>
            <a:off x="7603671" y="2712514"/>
            <a:ext cx="293914" cy="276999"/>
          </a:xfrm>
          <a:prstGeom prst="rect">
            <a:avLst/>
          </a:prstGeom>
          <a:noFill/>
        </p:spPr>
        <p:txBody>
          <a:bodyPr wrap="square" rtlCol="0">
            <a:spAutoFit/>
          </a:bodyPr>
          <a:lstStyle/>
          <a:p>
            <a:r>
              <a:rPr lang="vi-VN" sz="1200" dirty="0"/>
              <a:t>M</a:t>
            </a:r>
          </a:p>
        </p:txBody>
      </p:sp>
      <p:sp>
        <p:nvSpPr>
          <p:cNvPr id="12" name="TextBox 11">
            <a:extLst>
              <a:ext uri="{FF2B5EF4-FFF2-40B4-BE49-F238E27FC236}">
                <a16:creationId xmlns:a16="http://schemas.microsoft.com/office/drawing/2014/main" id="{DEB1CF75-DB63-8A94-D6CE-4C6F23DC0486}"/>
              </a:ext>
            </a:extLst>
          </p:cNvPr>
          <p:cNvSpPr txBox="1"/>
          <p:nvPr/>
        </p:nvSpPr>
        <p:spPr>
          <a:xfrm>
            <a:off x="9297633" y="2712514"/>
            <a:ext cx="293914" cy="276999"/>
          </a:xfrm>
          <a:prstGeom prst="rect">
            <a:avLst/>
          </a:prstGeom>
          <a:noFill/>
        </p:spPr>
        <p:txBody>
          <a:bodyPr wrap="square" rtlCol="0">
            <a:spAutoFit/>
          </a:bodyPr>
          <a:lstStyle/>
          <a:p>
            <a:r>
              <a:rPr lang="vi-VN" sz="1200" dirty="0"/>
              <a:t>N</a:t>
            </a:r>
          </a:p>
        </p:txBody>
      </p:sp>
      <p:sp>
        <p:nvSpPr>
          <p:cNvPr id="13" name="TextBox 12">
            <a:extLst>
              <a:ext uri="{FF2B5EF4-FFF2-40B4-BE49-F238E27FC236}">
                <a16:creationId xmlns:a16="http://schemas.microsoft.com/office/drawing/2014/main" id="{A9C464A5-9220-8BC3-D411-DFF60FF19D3E}"/>
              </a:ext>
            </a:extLst>
          </p:cNvPr>
          <p:cNvSpPr txBox="1"/>
          <p:nvPr/>
        </p:nvSpPr>
        <p:spPr>
          <a:xfrm>
            <a:off x="9297633" y="3258768"/>
            <a:ext cx="293914" cy="276999"/>
          </a:xfrm>
          <a:prstGeom prst="rect">
            <a:avLst/>
          </a:prstGeom>
          <a:noFill/>
        </p:spPr>
        <p:txBody>
          <a:bodyPr wrap="square" rtlCol="0">
            <a:spAutoFit/>
          </a:bodyPr>
          <a:lstStyle/>
          <a:p>
            <a:r>
              <a:rPr lang="vi-VN" sz="1200" dirty="0"/>
              <a:t>Q</a:t>
            </a:r>
          </a:p>
        </p:txBody>
      </p:sp>
      <p:sp>
        <p:nvSpPr>
          <p:cNvPr id="14" name="TextBox 13">
            <a:extLst>
              <a:ext uri="{FF2B5EF4-FFF2-40B4-BE49-F238E27FC236}">
                <a16:creationId xmlns:a16="http://schemas.microsoft.com/office/drawing/2014/main" id="{8229117D-F815-A1F5-FEC8-7E38FA7977C8}"/>
              </a:ext>
            </a:extLst>
          </p:cNvPr>
          <p:cNvSpPr txBox="1"/>
          <p:nvPr/>
        </p:nvSpPr>
        <p:spPr>
          <a:xfrm>
            <a:off x="7604906" y="3367624"/>
            <a:ext cx="293914" cy="276999"/>
          </a:xfrm>
          <a:prstGeom prst="rect">
            <a:avLst/>
          </a:prstGeom>
          <a:noFill/>
        </p:spPr>
        <p:txBody>
          <a:bodyPr wrap="square" rtlCol="0">
            <a:spAutoFit/>
          </a:bodyPr>
          <a:lstStyle/>
          <a:p>
            <a:r>
              <a:rPr lang="vi-VN" sz="1200" dirty="0"/>
              <a:t>P</a:t>
            </a:r>
          </a:p>
        </p:txBody>
      </p:sp>
      <p:sp>
        <p:nvSpPr>
          <p:cNvPr id="4" name="TextBox 3">
            <a:extLst>
              <a:ext uri="{FF2B5EF4-FFF2-40B4-BE49-F238E27FC236}">
                <a16:creationId xmlns:a16="http://schemas.microsoft.com/office/drawing/2014/main" id="{801EFD56-776A-DB0E-B9CA-E0E986BB8AD7}"/>
              </a:ext>
            </a:extLst>
          </p:cNvPr>
          <p:cNvSpPr txBox="1"/>
          <p:nvPr/>
        </p:nvSpPr>
        <p:spPr>
          <a:xfrm>
            <a:off x="10221685" y="2786742"/>
            <a:ext cx="903515" cy="369332"/>
          </a:xfrm>
          <a:prstGeom prst="rect">
            <a:avLst/>
          </a:prstGeom>
          <a:noFill/>
        </p:spPr>
        <p:txBody>
          <a:bodyPr wrap="square" rtlCol="0">
            <a:spAutoFit/>
          </a:bodyPr>
          <a:lstStyle/>
          <a:p>
            <a:r>
              <a:rPr lang="vi-VN" b="1" dirty="0"/>
              <a:t>= a</a:t>
            </a:r>
          </a:p>
        </p:txBody>
      </p:sp>
      <p:sp>
        <p:nvSpPr>
          <p:cNvPr id="5" name="TextBox 4">
            <a:extLst>
              <a:ext uri="{FF2B5EF4-FFF2-40B4-BE49-F238E27FC236}">
                <a16:creationId xmlns:a16="http://schemas.microsoft.com/office/drawing/2014/main" id="{8B5EF262-F94A-A048-5310-02928FD7C171}"/>
              </a:ext>
            </a:extLst>
          </p:cNvPr>
          <p:cNvSpPr txBox="1"/>
          <p:nvPr/>
        </p:nvSpPr>
        <p:spPr>
          <a:xfrm>
            <a:off x="7642387" y="1698389"/>
            <a:ext cx="903515" cy="369332"/>
          </a:xfrm>
          <a:prstGeom prst="rect">
            <a:avLst/>
          </a:prstGeom>
          <a:noFill/>
        </p:spPr>
        <p:txBody>
          <a:bodyPr wrap="square" rtlCol="0">
            <a:spAutoFit/>
          </a:bodyPr>
          <a:lstStyle/>
          <a:p>
            <a:r>
              <a:rPr lang="vi-VN" dirty="0"/>
              <a:t>+ M</a:t>
            </a:r>
          </a:p>
        </p:txBody>
      </p:sp>
    </p:spTree>
    <p:extLst>
      <p:ext uri="{BB962C8B-B14F-4D97-AF65-F5344CB8AC3E}">
        <p14:creationId xmlns:p14="http://schemas.microsoft.com/office/powerpoint/2010/main" val="993294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1227</TotalTime>
  <Words>1100</Words>
  <Application>Microsoft Office PowerPoint</Application>
  <PresentationFormat>Widescreen</PresentationFormat>
  <Paragraphs>174</Paragraphs>
  <Slides>18</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Roboto</vt:lpstr>
      <vt:lpstr>Roboto Black</vt:lpstr>
      <vt:lpstr>Roboto Light</vt:lpstr>
      <vt:lpstr>Roboto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Windows 10 Gamer</cp:lastModifiedBy>
  <cp:revision>84</cp:revision>
  <dcterms:created xsi:type="dcterms:W3CDTF">2017-12-13T19:14:02Z</dcterms:created>
  <dcterms:modified xsi:type="dcterms:W3CDTF">2023-04-14T14:49:45Z</dcterms:modified>
</cp:coreProperties>
</file>